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9601200" cy="128016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2" userDrawn="1">
          <p15:clr>
            <a:srgbClr val="A4A3A4"/>
          </p15:clr>
        </p15:guide>
        <p15:guide id="2" pos="302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2755B8A-8711-8723-C452-4FC7437AE0E6}" name="Theo Benjamin Redfern-Nichols" initials="TBRN" userId="S::tr428@cam.ac.uk::a0808005-0290-41c2-8e27-d3b2108a55e2"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EF5F0"/>
    <a:srgbClr val="000000"/>
    <a:srgbClr val="AA3066"/>
    <a:srgbClr val="941651"/>
    <a:srgbClr val="941D41"/>
    <a:srgbClr val="DA7B92"/>
    <a:srgbClr val="FC8F88"/>
    <a:srgbClr val="F39E99"/>
    <a:srgbClr val="FF7E79"/>
    <a:srgbClr val="EDCBF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446"/>
    <p:restoredTop sz="95845"/>
  </p:normalViewPr>
  <p:slideViewPr>
    <p:cSldViewPr snapToGrid="0" snapToObjects="1">
      <p:cViewPr varScale="1">
        <p:scale>
          <a:sx n="63" d="100"/>
          <a:sy n="63" d="100"/>
        </p:scale>
        <p:origin x="3480" y="200"/>
      </p:cViewPr>
      <p:guideLst>
        <p:guide orient="horz" pos="4032"/>
        <p:guide pos="3024"/>
      </p:guideLst>
    </p:cSldViewPr>
  </p:slideViewPr>
  <p:outlineViewPr>
    <p:cViewPr>
      <p:scale>
        <a:sx n="33" d="100"/>
        <a:sy n="33" d="100"/>
      </p:scale>
      <p:origin x="0" y="0"/>
    </p:cViewPr>
  </p:outlineViewPr>
  <p:notesTextViewPr>
    <p:cViewPr>
      <p:scale>
        <a:sx n="55" d="100"/>
        <a:sy n="55" d="100"/>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8/10/relationships/authors" Target="authors.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10.png>
</file>

<file path=ppt/media/image11.png>
</file>

<file path=ppt/media/image12.png>
</file>

<file path=ppt/media/image13.svg>
</file>

<file path=ppt/media/image14.png>
</file>

<file path=ppt/media/image15.png>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777404-3558-4342-8617-41C059D2BAAB}" type="datetimeFigureOut">
              <a:rPr lang="en-US" smtClean="0"/>
              <a:t>4/13/24</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258D49-8E79-7A4C-9CAC-1E2E94CA783B}" type="slidenum">
              <a:rPr lang="en-US" smtClean="0"/>
              <a:t>‹#›</a:t>
            </a:fld>
            <a:endParaRPr lang="en-US"/>
          </a:p>
        </p:txBody>
      </p:sp>
    </p:spTree>
    <p:extLst>
      <p:ext uri="{BB962C8B-B14F-4D97-AF65-F5344CB8AC3E}">
        <p14:creationId xmlns:p14="http://schemas.microsoft.com/office/powerpoint/2010/main" val="401421778"/>
      </p:ext>
    </p:extLst>
  </p:cSld>
  <p:clrMap bg1="lt1" tx1="dk1" bg2="lt2" tx2="dk2" accent1="accent1" accent2="accent2" accent3="accent3" accent4="accent4" accent5="accent5" accent6="accent6" hlink="hlink" folHlink="folHlink"/>
  <p:notesStyle>
    <a:lvl1pPr marL="0" algn="l" defTabSz="1075119" rtl="0" eaLnBrk="1" latinLnBrk="0" hangingPunct="1">
      <a:defRPr sz="1411" kern="1200">
        <a:solidFill>
          <a:schemeClr val="tx1"/>
        </a:solidFill>
        <a:latin typeface="+mn-lt"/>
        <a:ea typeface="+mn-ea"/>
        <a:cs typeface="+mn-cs"/>
      </a:defRPr>
    </a:lvl1pPr>
    <a:lvl2pPr marL="537560" algn="l" defTabSz="1075119" rtl="0" eaLnBrk="1" latinLnBrk="0" hangingPunct="1">
      <a:defRPr sz="1411" kern="1200">
        <a:solidFill>
          <a:schemeClr val="tx1"/>
        </a:solidFill>
        <a:latin typeface="+mn-lt"/>
        <a:ea typeface="+mn-ea"/>
        <a:cs typeface="+mn-cs"/>
      </a:defRPr>
    </a:lvl2pPr>
    <a:lvl3pPr marL="1075119" algn="l" defTabSz="1075119" rtl="0" eaLnBrk="1" latinLnBrk="0" hangingPunct="1">
      <a:defRPr sz="1411" kern="1200">
        <a:solidFill>
          <a:schemeClr val="tx1"/>
        </a:solidFill>
        <a:latin typeface="+mn-lt"/>
        <a:ea typeface="+mn-ea"/>
        <a:cs typeface="+mn-cs"/>
      </a:defRPr>
    </a:lvl3pPr>
    <a:lvl4pPr marL="1612679" algn="l" defTabSz="1075119" rtl="0" eaLnBrk="1" latinLnBrk="0" hangingPunct="1">
      <a:defRPr sz="1411" kern="1200">
        <a:solidFill>
          <a:schemeClr val="tx1"/>
        </a:solidFill>
        <a:latin typeface="+mn-lt"/>
        <a:ea typeface="+mn-ea"/>
        <a:cs typeface="+mn-cs"/>
      </a:defRPr>
    </a:lvl4pPr>
    <a:lvl5pPr marL="2150238" algn="l" defTabSz="1075119" rtl="0" eaLnBrk="1" latinLnBrk="0" hangingPunct="1">
      <a:defRPr sz="1411" kern="1200">
        <a:solidFill>
          <a:schemeClr val="tx1"/>
        </a:solidFill>
        <a:latin typeface="+mn-lt"/>
        <a:ea typeface="+mn-ea"/>
        <a:cs typeface="+mn-cs"/>
      </a:defRPr>
    </a:lvl5pPr>
    <a:lvl6pPr marL="2687798" algn="l" defTabSz="1075119" rtl="0" eaLnBrk="1" latinLnBrk="0" hangingPunct="1">
      <a:defRPr sz="1411" kern="1200">
        <a:solidFill>
          <a:schemeClr val="tx1"/>
        </a:solidFill>
        <a:latin typeface="+mn-lt"/>
        <a:ea typeface="+mn-ea"/>
        <a:cs typeface="+mn-cs"/>
      </a:defRPr>
    </a:lvl6pPr>
    <a:lvl7pPr marL="3225358" algn="l" defTabSz="1075119" rtl="0" eaLnBrk="1" latinLnBrk="0" hangingPunct="1">
      <a:defRPr sz="1411" kern="1200">
        <a:solidFill>
          <a:schemeClr val="tx1"/>
        </a:solidFill>
        <a:latin typeface="+mn-lt"/>
        <a:ea typeface="+mn-ea"/>
        <a:cs typeface="+mn-cs"/>
      </a:defRPr>
    </a:lvl7pPr>
    <a:lvl8pPr marL="3762917" algn="l" defTabSz="1075119" rtl="0" eaLnBrk="1" latinLnBrk="0" hangingPunct="1">
      <a:defRPr sz="1411" kern="1200">
        <a:solidFill>
          <a:schemeClr val="tx1"/>
        </a:solidFill>
        <a:latin typeface="+mn-lt"/>
        <a:ea typeface="+mn-ea"/>
        <a:cs typeface="+mn-cs"/>
      </a:defRPr>
    </a:lvl8pPr>
    <a:lvl9pPr marL="4300477" algn="l" defTabSz="1075119" rtl="0" eaLnBrk="1" latinLnBrk="0" hangingPunct="1">
      <a:defRPr sz="141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1713" y="1143000"/>
            <a:ext cx="231457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258D49-8E79-7A4C-9CAC-1E2E94CA783B}" type="slidenum">
              <a:rPr lang="en-US" smtClean="0"/>
              <a:t>1</a:t>
            </a:fld>
            <a:endParaRPr lang="en-US"/>
          </a:p>
        </p:txBody>
      </p:sp>
    </p:spTree>
    <p:extLst>
      <p:ext uri="{BB962C8B-B14F-4D97-AF65-F5344CB8AC3E}">
        <p14:creationId xmlns:p14="http://schemas.microsoft.com/office/powerpoint/2010/main" val="3505720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20090" y="2095078"/>
            <a:ext cx="8161020" cy="4456853"/>
          </a:xfrm>
        </p:spPr>
        <p:txBody>
          <a:bodyPr anchor="b"/>
          <a:lstStyle>
            <a:lvl1pPr algn="ctr">
              <a:defRPr sz="6300"/>
            </a:lvl1pPr>
          </a:lstStyle>
          <a:p>
            <a:r>
              <a:rPr lang="en-GB"/>
              <a:t>Click to edit Master title style</a:t>
            </a:r>
            <a:endParaRPr lang="en-US" dirty="0"/>
          </a:p>
        </p:txBody>
      </p:sp>
      <p:sp>
        <p:nvSpPr>
          <p:cNvPr id="3" name="Subtitle 2"/>
          <p:cNvSpPr>
            <a:spLocks noGrp="1"/>
          </p:cNvSpPr>
          <p:nvPr>
            <p:ph type="subTitle" idx="1"/>
          </p:nvPr>
        </p:nvSpPr>
        <p:spPr>
          <a:xfrm>
            <a:off x="1200150" y="6723804"/>
            <a:ext cx="7200900" cy="3090756"/>
          </a:xfrm>
        </p:spPr>
        <p:txBody>
          <a:bodyPr/>
          <a:lstStyle>
            <a:lvl1pPr marL="0" indent="0" algn="ctr">
              <a:buNone/>
              <a:defRPr sz="252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D792390D-D08B-D342-BEB0-85772AEDD2C1}" type="datetimeFigureOut">
              <a:rPr lang="en-US" smtClean="0"/>
              <a:t>4/13/24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D951C0-416A-7548-94B0-045AE5B40E7E}" type="slidenum">
              <a:rPr lang="en-US" smtClean="0"/>
              <a:t>‹#›</a:t>
            </a:fld>
            <a:endParaRPr lang="en-US"/>
          </a:p>
        </p:txBody>
      </p:sp>
    </p:spTree>
    <p:extLst>
      <p:ext uri="{BB962C8B-B14F-4D97-AF65-F5344CB8AC3E}">
        <p14:creationId xmlns:p14="http://schemas.microsoft.com/office/powerpoint/2010/main" val="2599572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792390D-D08B-D342-BEB0-85772AEDD2C1}" type="datetimeFigureOut">
              <a:rPr lang="en-US" smtClean="0"/>
              <a:t>4/13/24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D951C0-416A-7548-94B0-045AE5B40E7E}" type="slidenum">
              <a:rPr lang="en-US" smtClean="0"/>
              <a:t>‹#›</a:t>
            </a:fld>
            <a:endParaRPr lang="en-US"/>
          </a:p>
        </p:txBody>
      </p:sp>
    </p:spTree>
    <p:extLst>
      <p:ext uri="{BB962C8B-B14F-4D97-AF65-F5344CB8AC3E}">
        <p14:creationId xmlns:p14="http://schemas.microsoft.com/office/powerpoint/2010/main" val="685157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59" y="681567"/>
            <a:ext cx="2070259" cy="1084876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60083" y="681567"/>
            <a:ext cx="6090761" cy="1084876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792390D-D08B-D342-BEB0-85772AEDD2C1}" type="datetimeFigureOut">
              <a:rPr lang="en-US" smtClean="0"/>
              <a:t>4/13/24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D951C0-416A-7548-94B0-045AE5B40E7E}" type="slidenum">
              <a:rPr lang="en-US" smtClean="0"/>
              <a:t>‹#›</a:t>
            </a:fld>
            <a:endParaRPr lang="en-US"/>
          </a:p>
        </p:txBody>
      </p:sp>
    </p:spTree>
    <p:extLst>
      <p:ext uri="{BB962C8B-B14F-4D97-AF65-F5344CB8AC3E}">
        <p14:creationId xmlns:p14="http://schemas.microsoft.com/office/powerpoint/2010/main" val="35745179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792390D-D08B-D342-BEB0-85772AEDD2C1}" type="datetimeFigureOut">
              <a:rPr lang="en-US" smtClean="0"/>
              <a:t>4/13/24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D951C0-416A-7548-94B0-045AE5B40E7E}" type="slidenum">
              <a:rPr lang="en-US" smtClean="0"/>
              <a:t>‹#›</a:t>
            </a:fld>
            <a:endParaRPr lang="en-US"/>
          </a:p>
        </p:txBody>
      </p:sp>
    </p:spTree>
    <p:extLst>
      <p:ext uri="{BB962C8B-B14F-4D97-AF65-F5344CB8AC3E}">
        <p14:creationId xmlns:p14="http://schemas.microsoft.com/office/powerpoint/2010/main" val="1602926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55082" y="3191514"/>
            <a:ext cx="8281035" cy="5325109"/>
          </a:xfrm>
        </p:spPr>
        <p:txBody>
          <a:bodyPr anchor="b"/>
          <a:lstStyle>
            <a:lvl1pPr>
              <a:defRPr sz="6300"/>
            </a:lvl1pPr>
          </a:lstStyle>
          <a:p>
            <a:r>
              <a:rPr lang="en-GB"/>
              <a:t>Click to edit Master title style</a:t>
            </a:r>
            <a:endParaRPr lang="en-US" dirty="0"/>
          </a:p>
        </p:txBody>
      </p:sp>
      <p:sp>
        <p:nvSpPr>
          <p:cNvPr id="3" name="Text Placeholder 2"/>
          <p:cNvSpPr>
            <a:spLocks noGrp="1"/>
          </p:cNvSpPr>
          <p:nvPr>
            <p:ph type="body" idx="1"/>
          </p:nvPr>
        </p:nvSpPr>
        <p:spPr>
          <a:xfrm>
            <a:off x="655082" y="8567000"/>
            <a:ext cx="8281035" cy="2800349"/>
          </a:xfrm>
        </p:spPr>
        <p:txBody>
          <a:bodyPr/>
          <a:lstStyle>
            <a:lvl1pPr marL="0" indent="0">
              <a:buNone/>
              <a:defRPr sz="2520">
                <a:solidFill>
                  <a:schemeClr val="tx1"/>
                </a:solidFill>
              </a:defRPr>
            </a:lvl1pPr>
            <a:lvl2pPr marL="480060" indent="0">
              <a:buNone/>
              <a:defRPr sz="2100">
                <a:solidFill>
                  <a:schemeClr val="tx1">
                    <a:tint val="75000"/>
                  </a:schemeClr>
                </a:solidFill>
              </a:defRPr>
            </a:lvl2pPr>
            <a:lvl3pPr marL="960120" indent="0">
              <a:buNone/>
              <a:defRPr sz="1890">
                <a:solidFill>
                  <a:schemeClr val="tx1">
                    <a:tint val="75000"/>
                  </a:schemeClr>
                </a:solidFill>
              </a:defRPr>
            </a:lvl3pPr>
            <a:lvl4pPr marL="1440180" indent="0">
              <a:buNone/>
              <a:defRPr sz="1680">
                <a:solidFill>
                  <a:schemeClr val="tx1">
                    <a:tint val="75000"/>
                  </a:schemeClr>
                </a:solidFill>
              </a:defRPr>
            </a:lvl4pPr>
            <a:lvl5pPr marL="1920240" indent="0">
              <a:buNone/>
              <a:defRPr sz="1680">
                <a:solidFill>
                  <a:schemeClr val="tx1">
                    <a:tint val="75000"/>
                  </a:schemeClr>
                </a:solidFill>
              </a:defRPr>
            </a:lvl5pPr>
            <a:lvl6pPr marL="2400300" indent="0">
              <a:buNone/>
              <a:defRPr sz="1680">
                <a:solidFill>
                  <a:schemeClr val="tx1">
                    <a:tint val="75000"/>
                  </a:schemeClr>
                </a:solidFill>
              </a:defRPr>
            </a:lvl6pPr>
            <a:lvl7pPr marL="2880360" indent="0">
              <a:buNone/>
              <a:defRPr sz="1680">
                <a:solidFill>
                  <a:schemeClr val="tx1">
                    <a:tint val="75000"/>
                  </a:schemeClr>
                </a:solidFill>
              </a:defRPr>
            </a:lvl7pPr>
            <a:lvl8pPr marL="3360420" indent="0">
              <a:buNone/>
              <a:defRPr sz="1680">
                <a:solidFill>
                  <a:schemeClr val="tx1">
                    <a:tint val="75000"/>
                  </a:schemeClr>
                </a:solidFill>
              </a:defRPr>
            </a:lvl8pPr>
            <a:lvl9pPr marL="3840480" indent="0">
              <a:buNone/>
              <a:defRPr sz="168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D792390D-D08B-D342-BEB0-85772AEDD2C1}" type="datetimeFigureOut">
              <a:rPr lang="en-US" smtClean="0"/>
              <a:t>4/13/24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D951C0-416A-7548-94B0-045AE5B40E7E}" type="slidenum">
              <a:rPr lang="en-US" smtClean="0"/>
              <a:t>‹#›</a:t>
            </a:fld>
            <a:endParaRPr lang="en-US"/>
          </a:p>
        </p:txBody>
      </p:sp>
    </p:spTree>
    <p:extLst>
      <p:ext uri="{BB962C8B-B14F-4D97-AF65-F5344CB8AC3E}">
        <p14:creationId xmlns:p14="http://schemas.microsoft.com/office/powerpoint/2010/main" val="1452875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60083" y="3407833"/>
            <a:ext cx="4080510" cy="812249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860608" y="3407833"/>
            <a:ext cx="4080510" cy="812249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D792390D-D08B-D342-BEB0-85772AEDD2C1}" type="datetimeFigureOut">
              <a:rPr lang="en-US" smtClean="0"/>
              <a:t>4/13/24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D951C0-416A-7548-94B0-045AE5B40E7E}" type="slidenum">
              <a:rPr lang="en-US" smtClean="0"/>
              <a:t>‹#›</a:t>
            </a:fld>
            <a:endParaRPr lang="en-US"/>
          </a:p>
        </p:txBody>
      </p:sp>
    </p:spTree>
    <p:extLst>
      <p:ext uri="{BB962C8B-B14F-4D97-AF65-F5344CB8AC3E}">
        <p14:creationId xmlns:p14="http://schemas.microsoft.com/office/powerpoint/2010/main" val="1574631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61333" y="681570"/>
            <a:ext cx="8281035" cy="2474384"/>
          </a:xfrm>
        </p:spPr>
        <p:txBody>
          <a:bodyPr/>
          <a:lstStyle/>
          <a:p>
            <a:r>
              <a:rPr lang="en-GB"/>
              <a:t>Click to edit Master title style</a:t>
            </a:r>
            <a:endParaRPr lang="en-US" dirty="0"/>
          </a:p>
        </p:txBody>
      </p:sp>
      <p:sp>
        <p:nvSpPr>
          <p:cNvPr id="3" name="Text Placeholder 2"/>
          <p:cNvSpPr>
            <a:spLocks noGrp="1"/>
          </p:cNvSpPr>
          <p:nvPr>
            <p:ph type="body" idx="1"/>
          </p:nvPr>
        </p:nvSpPr>
        <p:spPr>
          <a:xfrm>
            <a:off x="661334" y="3138171"/>
            <a:ext cx="4061757"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GB"/>
              <a:t>Click to edit Master text styles</a:t>
            </a:r>
          </a:p>
        </p:txBody>
      </p:sp>
      <p:sp>
        <p:nvSpPr>
          <p:cNvPr id="4" name="Content Placeholder 3"/>
          <p:cNvSpPr>
            <a:spLocks noGrp="1"/>
          </p:cNvSpPr>
          <p:nvPr>
            <p:ph sz="half" idx="2"/>
          </p:nvPr>
        </p:nvSpPr>
        <p:spPr>
          <a:xfrm>
            <a:off x="661334" y="4676140"/>
            <a:ext cx="4061757" cy="687789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860608" y="3138171"/>
            <a:ext cx="4081761"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GB"/>
              <a:t>Click to edit Master text styles</a:t>
            </a:r>
          </a:p>
        </p:txBody>
      </p:sp>
      <p:sp>
        <p:nvSpPr>
          <p:cNvPr id="6" name="Content Placeholder 5"/>
          <p:cNvSpPr>
            <a:spLocks noGrp="1"/>
          </p:cNvSpPr>
          <p:nvPr>
            <p:ph sz="quarter" idx="4"/>
          </p:nvPr>
        </p:nvSpPr>
        <p:spPr>
          <a:xfrm>
            <a:off x="4860608" y="4676140"/>
            <a:ext cx="4081761" cy="687789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D792390D-D08B-D342-BEB0-85772AEDD2C1}" type="datetimeFigureOut">
              <a:rPr lang="en-US" smtClean="0"/>
              <a:t>4/13/24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D951C0-416A-7548-94B0-045AE5B40E7E}" type="slidenum">
              <a:rPr lang="en-US" smtClean="0"/>
              <a:t>‹#›</a:t>
            </a:fld>
            <a:endParaRPr lang="en-US"/>
          </a:p>
        </p:txBody>
      </p:sp>
    </p:spTree>
    <p:extLst>
      <p:ext uri="{BB962C8B-B14F-4D97-AF65-F5344CB8AC3E}">
        <p14:creationId xmlns:p14="http://schemas.microsoft.com/office/powerpoint/2010/main" val="4247251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D792390D-D08B-D342-BEB0-85772AEDD2C1}" type="datetimeFigureOut">
              <a:rPr lang="en-US" smtClean="0"/>
              <a:t>4/13/24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D951C0-416A-7548-94B0-045AE5B40E7E}" type="slidenum">
              <a:rPr lang="en-US" smtClean="0"/>
              <a:t>‹#›</a:t>
            </a:fld>
            <a:endParaRPr lang="en-US"/>
          </a:p>
        </p:txBody>
      </p:sp>
    </p:spTree>
    <p:extLst>
      <p:ext uri="{BB962C8B-B14F-4D97-AF65-F5344CB8AC3E}">
        <p14:creationId xmlns:p14="http://schemas.microsoft.com/office/powerpoint/2010/main" val="25684484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92390D-D08B-D342-BEB0-85772AEDD2C1}" type="datetimeFigureOut">
              <a:rPr lang="en-US" smtClean="0"/>
              <a:t>4/13/24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5D951C0-416A-7548-94B0-045AE5B40E7E}" type="slidenum">
              <a:rPr lang="en-US" smtClean="0"/>
              <a:t>‹#›</a:t>
            </a:fld>
            <a:endParaRPr lang="en-US"/>
          </a:p>
        </p:txBody>
      </p:sp>
    </p:spTree>
    <p:extLst>
      <p:ext uri="{BB962C8B-B14F-4D97-AF65-F5344CB8AC3E}">
        <p14:creationId xmlns:p14="http://schemas.microsoft.com/office/powerpoint/2010/main" val="3317280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GB"/>
              <a:t>Click to edit Master title style</a:t>
            </a:r>
            <a:endParaRPr lang="en-US" dirty="0"/>
          </a:p>
        </p:txBody>
      </p:sp>
      <p:sp>
        <p:nvSpPr>
          <p:cNvPr id="3" name="Content Placeholder 2"/>
          <p:cNvSpPr>
            <a:spLocks noGrp="1"/>
          </p:cNvSpPr>
          <p:nvPr>
            <p:ph idx="1"/>
          </p:nvPr>
        </p:nvSpPr>
        <p:spPr>
          <a:xfrm>
            <a:off x="4081760" y="1843196"/>
            <a:ext cx="4860608" cy="9097433"/>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GB"/>
              <a:t>Click to edit Master text styles</a:t>
            </a:r>
          </a:p>
        </p:txBody>
      </p:sp>
      <p:sp>
        <p:nvSpPr>
          <p:cNvPr id="5" name="Date Placeholder 4"/>
          <p:cNvSpPr>
            <a:spLocks noGrp="1"/>
          </p:cNvSpPr>
          <p:nvPr>
            <p:ph type="dt" sz="half" idx="10"/>
          </p:nvPr>
        </p:nvSpPr>
        <p:spPr/>
        <p:txBody>
          <a:bodyPr/>
          <a:lstStyle/>
          <a:p>
            <a:fld id="{D792390D-D08B-D342-BEB0-85772AEDD2C1}" type="datetimeFigureOut">
              <a:rPr lang="en-US" smtClean="0"/>
              <a:t>4/13/24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D951C0-416A-7548-94B0-045AE5B40E7E}" type="slidenum">
              <a:rPr lang="en-US" smtClean="0"/>
              <a:t>‹#›</a:t>
            </a:fld>
            <a:endParaRPr lang="en-US"/>
          </a:p>
        </p:txBody>
      </p:sp>
    </p:spTree>
    <p:extLst>
      <p:ext uri="{BB962C8B-B14F-4D97-AF65-F5344CB8AC3E}">
        <p14:creationId xmlns:p14="http://schemas.microsoft.com/office/powerpoint/2010/main" val="310382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GB"/>
              <a:t>Click to edit Master title style</a:t>
            </a:r>
            <a:endParaRPr lang="en-US" dirty="0"/>
          </a:p>
        </p:txBody>
      </p:sp>
      <p:sp>
        <p:nvSpPr>
          <p:cNvPr id="3" name="Picture Placeholder 2"/>
          <p:cNvSpPr>
            <a:spLocks noGrp="1" noChangeAspect="1"/>
          </p:cNvSpPr>
          <p:nvPr>
            <p:ph type="pic" idx="1"/>
          </p:nvPr>
        </p:nvSpPr>
        <p:spPr>
          <a:xfrm>
            <a:off x="4081760" y="1843196"/>
            <a:ext cx="4860608" cy="9097433"/>
          </a:xfrm>
        </p:spPr>
        <p:txBody>
          <a:bodyPr anchor="t"/>
          <a:lstStyle>
            <a:lvl1pPr marL="0" indent="0">
              <a:buNone/>
              <a:defRPr sz="3360"/>
            </a:lvl1pPr>
            <a:lvl2pPr marL="480060" indent="0">
              <a:buNone/>
              <a:defRPr sz="2940"/>
            </a:lvl2pPr>
            <a:lvl3pPr marL="960120" indent="0">
              <a:buNone/>
              <a:defRPr sz="2520"/>
            </a:lvl3pPr>
            <a:lvl4pPr marL="1440180" indent="0">
              <a:buNone/>
              <a:defRPr sz="2100"/>
            </a:lvl4pPr>
            <a:lvl5pPr marL="1920240" indent="0">
              <a:buNone/>
              <a:defRPr sz="2100"/>
            </a:lvl5pPr>
            <a:lvl6pPr marL="2400300" indent="0">
              <a:buNone/>
              <a:defRPr sz="2100"/>
            </a:lvl6pPr>
            <a:lvl7pPr marL="2880360" indent="0">
              <a:buNone/>
              <a:defRPr sz="2100"/>
            </a:lvl7pPr>
            <a:lvl8pPr marL="3360420" indent="0">
              <a:buNone/>
              <a:defRPr sz="2100"/>
            </a:lvl8pPr>
            <a:lvl9pPr marL="3840480" indent="0">
              <a:buNone/>
              <a:defRPr sz="2100"/>
            </a:lvl9pPr>
          </a:lstStyle>
          <a:p>
            <a:r>
              <a:rPr lang="en-GB"/>
              <a:t>Click icon to add picture</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GB"/>
              <a:t>Click to edit Master text styles</a:t>
            </a:r>
          </a:p>
        </p:txBody>
      </p:sp>
      <p:sp>
        <p:nvSpPr>
          <p:cNvPr id="5" name="Date Placeholder 4"/>
          <p:cNvSpPr>
            <a:spLocks noGrp="1"/>
          </p:cNvSpPr>
          <p:nvPr>
            <p:ph type="dt" sz="half" idx="10"/>
          </p:nvPr>
        </p:nvSpPr>
        <p:spPr/>
        <p:txBody>
          <a:bodyPr/>
          <a:lstStyle/>
          <a:p>
            <a:fld id="{D792390D-D08B-D342-BEB0-85772AEDD2C1}" type="datetimeFigureOut">
              <a:rPr lang="en-US" smtClean="0"/>
              <a:t>4/13/24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D951C0-416A-7548-94B0-045AE5B40E7E}" type="slidenum">
              <a:rPr lang="en-US" smtClean="0"/>
              <a:t>‹#›</a:t>
            </a:fld>
            <a:endParaRPr lang="en-US"/>
          </a:p>
        </p:txBody>
      </p:sp>
    </p:spTree>
    <p:extLst>
      <p:ext uri="{BB962C8B-B14F-4D97-AF65-F5344CB8AC3E}">
        <p14:creationId xmlns:p14="http://schemas.microsoft.com/office/powerpoint/2010/main" val="3950603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083" y="681570"/>
            <a:ext cx="8281035" cy="2474384"/>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60083" y="3407833"/>
            <a:ext cx="8281035" cy="812249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660083" y="11865189"/>
            <a:ext cx="2160270" cy="681567"/>
          </a:xfrm>
          <a:prstGeom prst="rect">
            <a:avLst/>
          </a:prstGeom>
        </p:spPr>
        <p:txBody>
          <a:bodyPr vert="horz" lIns="91440" tIns="45720" rIns="91440" bIns="45720" rtlCol="0" anchor="ctr"/>
          <a:lstStyle>
            <a:lvl1pPr algn="l">
              <a:defRPr sz="1260">
                <a:solidFill>
                  <a:schemeClr val="tx1">
                    <a:tint val="75000"/>
                  </a:schemeClr>
                </a:solidFill>
              </a:defRPr>
            </a:lvl1pPr>
          </a:lstStyle>
          <a:p>
            <a:fld id="{D792390D-D08B-D342-BEB0-85772AEDD2C1}" type="datetimeFigureOut">
              <a:rPr lang="en-US" smtClean="0"/>
              <a:t>4/13/24</a:t>
            </a:fld>
            <a:endParaRPr lang="en-US"/>
          </a:p>
        </p:txBody>
      </p:sp>
      <p:sp>
        <p:nvSpPr>
          <p:cNvPr id="5" name="Footer Placeholder 4"/>
          <p:cNvSpPr>
            <a:spLocks noGrp="1"/>
          </p:cNvSpPr>
          <p:nvPr>
            <p:ph type="ftr" sz="quarter" idx="3"/>
          </p:nvPr>
        </p:nvSpPr>
        <p:spPr>
          <a:xfrm>
            <a:off x="3180398" y="11865189"/>
            <a:ext cx="3240405" cy="681567"/>
          </a:xfrm>
          <a:prstGeom prst="rect">
            <a:avLst/>
          </a:prstGeom>
        </p:spPr>
        <p:txBody>
          <a:bodyPr vert="horz" lIns="91440" tIns="45720" rIns="91440" bIns="45720" rtlCol="0" anchor="ctr"/>
          <a:lstStyle>
            <a:lvl1pPr algn="ctr">
              <a:defRPr sz="12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780848" y="11865189"/>
            <a:ext cx="2160270" cy="681567"/>
          </a:xfrm>
          <a:prstGeom prst="rect">
            <a:avLst/>
          </a:prstGeom>
        </p:spPr>
        <p:txBody>
          <a:bodyPr vert="horz" lIns="91440" tIns="45720" rIns="91440" bIns="45720" rtlCol="0" anchor="ctr"/>
          <a:lstStyle>
            <a:lvl1pPr algn="r">
              <a:defRPr sz="1260">
                <a:solidFill>
                  <a:schemeClr val="tx1">
                    <a:tint val="75000"/>
                  </a:schemeClr>
                </a:solidFill>
              </a:defRPr>
            </a:lvl1pPr>
          </a:lstStyle>
          <a:p>
            <a:fld id="{E5D951C0-416A-7548-94B0-045AE5B40E7E}" type="slidenum">
              <a:rPr lang="en-US" smtClean="0"/>
              <a:t>‹#›</a:t>
            </a:fld>
            <a:endParaRPr lang="en-US"/>
          </a:p>
        </p:txBody>
      </p:sp>
    </p:spTree>
    <p:extLst>
      <p:ext uri="{BB962C8B-B14F-4D97-AF65-F5344CB8AC3E}">
        <p14:creationId xmlns:p14="http://schemas.microsoft.com/office/powerpoint/2010/main" val="32276247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11.png"/><Relationship Id="rId3" Type="http://schemas.openxmlformats.org/officeDocument/2006/relationships/image" Target="../media/image1.tiff"/><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svg"/><Relationship Id="rId10" Type="http://schemas.openxmlformats.org/officeDocument/2006/relationships/image" Target="../media/image8.sv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0C0">
            <a:alpha val="75000"/>
          </a:srgbClr>
        </a:solidFill>
        <a:effectLst/>
      </p:bgPr>
    </p:bg>
    <p:spTree>
      <p:nvGrpSpPr>
        <p:cNvPr id="1" name=""/>
        <p:cNvGrpSpPr/>
        <p:nvPr/>
      </p:nvGrpSpPr>
      <p:grpSpPr>
        <a:xfrm>
          <a:off x="0" y="0"/>
          <a:ext cx="0" cy="0"/>
          <a:chOff x="0" y="0"/>
          <a:chExt cx="0" cy="0"/>
        </a:xfrm>
      </p:grpSpPr>
      <p:sp>
        <p:nvSpPr>
          <p:cNvPr id="57" name="Rounded Rectangle 56">
            <a:extLst>
              <a:ext uri="{FF2B5EF4-FFF2-40B4-BE49-F238E27FC236}">
                <a16:creationId xmlns:a16="http://schemas.microsoft.com/office/drawing/2014/main" id="{466A78DA-97D3-79AA-39A2-50248AB08007}"/>
              </a:ext>
            </a:extLst>
          </p:cNvPr>
          <p:cNvSpPr/>
          <p:nvPr/>
        </p:nvSpPr>
        <p:spPr>
          <a:xfrm rot="10800000" flipV="1">
            <a:off x="219030" y="11952515"/>
            <a:ext cx="8276575" cy="765322"/>
          </a:xfrm>
          <a:prstGeom prst="roundRect">
            <a:avLst>
              <a:gd name="adj" fmla="val 15030"/>
            </a:avLst>
          </a:prstGeom>
          <a:solidFill>
            <a:schemeClr val="bg1"/>
          </a:solidFill>
          <a:ln w="50800" cmpd="dbl">
            <a:solidFill>
              <a:srgbClr val="94165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GB" sz="1400" b="1" dirty="0">
                <a:solidFill>
                  <a:schemeClr val="tx1"/>
                </a:solidFill>
              </a:rPr>
              <a:t>References</a:t>
            </a:r>
          </a:p>
          <a:p>
            <a:r>
              <a:rPr lang="en-GB" sz="800" dirty="0">
                <a:solidFill>
                  <a:schemeClr val="tx1"/>
                </a:solidFill>
              </a:rPr>
              <a:t>[1] Dagmar </a:t>
            </a:r>
            <a:r>
              <a:rPr lang="en-GB" sz="800" dirty="0" err="1">
                <a:solidFill>
                  <a:schemeClr val="tx1"/>
                </a:solidFill>
              </a:rPr>
              <a:t>Stumpfe</a:t>
            </a:r>
            <a:r>
              <a:rPr lang="en-GB" sz="800" dirty="0">
                <a:solidFill>
                  <a:schemeClr val="tx1"/>
                </a:solidFill>
              </a:rPr>
              <a:t>, </a:t>
            </a:r>
            <a:r>
              <a:rPr lang="en-GB" sz="800" dirty="0" err="1">
                <a:solidFill>
                  <a:schemeClr val="tx1"/>
                </a:solidFill>
              </a:rPr>
              <a:t>Huabin</a:t>
            </a:r>
            <a:r>
              <a:rPr lang="en-GB" sz="800" dirty="0">
                <a:solidFill>
                  <a:schemeClr val="tx1"/>
                </a:solidFill>
              </a:rPr>
              <a:t> Hu, and Jürgen </a:t>
            </a:r>
            <a:r>
              <a:rPr lang="en-GB" sz="800" dirty="0" err="1">
                <a:solidFill>
                  <a:schemeClr val="tx1"/>
                </a:solidFill>
              </a:rPr>
              <a:t>Bajorath</a:t>
            </a:r>
            <a:r>
              <a:rPr lang="en-GB" sz="800" dirty="0">
                <a:solidFill>
                  <a:schemeClr val="tx1"/>
                </a:solidFill>
              </a:rPr>
              <a:t> ACS Omega 2019 4 (11), 14360-14368 DOI: 10.1021/acsomega.9b02221 </a:t>
            </a:r>
          </a:p>
          <a:p>
            <a:r>
              <a:rPr lang="en-GB" sz="800" dirty="0">
                <a:solidFill>
                  <a:schemeClr val="tx1"/>
                </a:solidFill>
              </a:rPr>
              <a:t>[2] Daniel J. Woodward, Anthony R. Bradley, and Willem P. van Hoorn </a:t>
            </a:r>
            <a:r>
              <a:rPr lang="en-GB" sz="800" i="1" dirty="0">
                <a:solidFill>
                  <a:schemeClr val="tx1"/>
                </a:solidFill>
              </a:rPr>
              <a:t>Journal of Chemical Information and </a:t>
            </a:r>
            <a:r>
              <a:rPr lang="en-GB" sz="800" i="1" dirty="0" err="1">
                <a:solidFill>
                  <a:schemeClr val="tx1"/>
                </a:solidFill>
              </a:rPr>
              <a:t>Modeling</a:t>
            </a:r>
            <a:r>
              <a:rPr lang="en-GB" sz="800" dirty="0">
                <a:solidFill>
                  <a:schemeClr val="tx1"/>
                </a:solidFill>
              </a:rPr>
              <a:t> </a:t>
            </a:r>
            <a:r>
              <a:rPr lang="en-GB" sz="800" b="1" dirty="0">
                <a:solidFill>
                  <a:schemeClr val="tx1"/>
                </a:solidFill>
              </a:rPr>
              <a:t>2022</a:t>
            </a:r>
            <a:r>
              <a:rPr lang="en-GB" sz="800" dirty="0">
                <a:solidFill>
                  <a:schemeClr val="tx1"/>
                </a:solidFill>
              </a:rPr>
              <a:t> </a:t>
            </a:r>
            <a:r>
              <a:rPr lang="en-GB" sz="800" i="1" dirty="0">
                <a:solidFill>
                  <a:schemeClr val="tx1"/>
                </a:solidFill>
              </a:rPr>
              <a:t>62</a:t>
            </a:r>
            <a:r>
              <a:rPr lang="en-GB" sz="800" dirty="0">
                <a:solidFill>
                  <a:schemeClr val="tx1"/>
                </a:solidFill>
              </a:rPr>
              <a:t> (18), 4391-4402  DOI: 10.1021/acs.jcim.2c00258</a:t>
            </a:r>
          </a:p>
          <a:p>
            <a:endParaRPr lang="en-GB" sz="800" dirty="0">
              <a:solidFill>
                <a:schemeClr val="tx1"/>
              </a:solidFill>
            </a:endParaRPr>
          </a:p>
          <a:p>
            <a:r>
              <a:rPr lang="en-GB" sz="800" dirty="0">
                <a:solidFill>
                  <a:schemeClr val="tx1"/>
                </a:solidFill>
              </a:rPr>
              <a:t>The QR code links to the source code for the website.</a:t>
            </a:r>
            <a:endParaRPr lang="en-GB" sz="600" dirty="0">
              <a:solidFill>
                <a:schemeClr val="tx1"/>
              </a:solidFill>
            </a:endParaRPr>
          </a:p>
        </p:txBody>
      </p:sp>
      <p:sp>
        <p:nvSpPr>
          <p:cNvPr id="54" name="Rounded Rectangle 53">
            <a:extLst>
              <a:ext uri="{FF2B5EF4-FFF2-40B4-BE49-F238E27FC236}">
                <a16:creationId xmlns:a16="http://schemas.microsoft.com/office/drawing/2014/main" id="{44A4FB56-E14B-3F55-914C-2013BC548D89}"/>
              </a:ext>
            </a:extLst>
          </p:cNvPr>
          <p:cNvSpPr/>
          <p:nvPr/>
        </p:nvSpPr>
        <p:spPr>
          <a:xfrm rot="10800000" flipV="1">
            <a:off x="4889442" y="4027826"/>
            <a:ext cx="4474518" cy="5835500"/>
          </a:xfrm>
          <a:prstGeom prst="roundRect">
            <a:avLst>
              <a:gd name="adj" fmla="val 3359"/>
            </a:avLst>
          </a:prstGeom>
          <a:solidFill>
            <a:schemeClr val="bg1"/>
          </a:solidFill>
          <a:ln w="50800" cmpd="dbl">
            <a:solidFill>
              <a:srgbClr val="94165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GB" sz="837" dirty="0">
              <a:solidFill>
                <a:schemeClr val="tx1"/>
              </a:solidFill>
            </a:endParaRPr>
          </a:p>
        </p:txBody>
      </p:sp>
      <p:sp>
        <p:nvSpPr>
          <p:cNvPr id="14" name="TextBox 13">
            <a:extLst>
              <a:ext uri="{FF2B5EF4-FFF2-40B4-BE49-F238E27FC236}">
                <a16:creationId xmlns:a16="http://schemas.microsoft.com/office/drawing/2014/main" id="{CFD0F58F-83DC-8344-BC83-7E7EA24E2AED}"/>
              </a:ext>
            </a:extLst>
          </p:cNvPr>
          <p:cNvSpPr txBox="1"/>
          <p:nvPr/>
        </p:nvSpPr>
        <p:spPr>
          <a:xfrm>
            <a:off x="1947811" y="83030"/>
            <a:ext cx="6056630" cy="920893"/>
          </a:xfrm>
          <a:prstGeom prst="rect">
            <a:avLst/>
          </a:prstGeom>
          <a:noFill/>
        </p:spPr>
        <p:txBody>
          <a:bodyPr wrap="square" rtlCol="0">
            <a:spAutoFit/>
          </a:bodyPr>
          <a:lstStyle/>
          <a:p>
            <a:pPr algn="ctr"/>
            <a:r>
              <a:rPr lang="en-GB" sz="2692" dirty="0">
                <a:solidFill>
                  <a:schemeClr val="bg1"/>
                </a:solidFill>
              </a:rPr>
              <a:t>QITB: An interactive open-source static web app for cheminformatics</a:t>
            </a:r>
          </a:p>
        </p:txBody>
      </p:sp>
      <p:sp>
        <p:nvSpPr>
          <p:cNvPr id="53" name="Rounded Rectangle 52">
            <a:extLst>
              <a:ext uri="{FF2B5EF4-FFF2-40B4-BE49-F238E27FC236}">
                <a16:creationId xmlns:a16="http://schemas.microsoft.com/office/drawing/2014/main" id="{3D0F7613-25AE-EC47-899A-83BC187FDCBE}"/>
              </a:ext>
            </a:extLst>
          </p:cNvPr>
          <p:cNvSpPr/>
          <p:nvPr/>
        </p:nvSpPr>
        <p:spPr>
          <a:xfrm rot="10800000" flipV="1">
            <a:off x="219032" y="1419057"/>
            <a:ext cx="9144928" cy="2497335"/>
          </a:xfrm>
          <a:prstGeom prst="roundRect">
            <a:avLst>
              <a:gd name="adj" fmla="val 3359"/>
            </a:avLst>
          </a:prstGeom>
          <a:solidFill>
            <a:schemeClr val="bg1"/>
          </a:solidFill>
          <a:ln w="50800" cmpd="dbl">
            <a:solidFill>
              <a:srgbClr val="94165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GB" sz="837">
              <a:solidFill>
                <a:schemeClr val="tx1"/>
              </a:solidFill>
            </a:endParaRPr>
          </a:p>
        </p:txBody>
      </p:sp>
      <p:sp>
        <p:nvSpPr>
          <p:cNvPr id="44" name="TextBox 43">
            <a:extLst>
              <a:ext uri="{FF2B5EF4-FFF2-40B4-BE49-F238E27FC236}">
                <a16:creationId xmlns:a16="http://schemas.microsoft.com/office/drawing/2014/main" id="{A0DB0BD7-E4CE-4542-B05D-B785D43B6322}"/>
              </a:ext>
            </a:extLst>
          </p:cNvPr>
          <p:cNvSpPr txBox="1"/>
          <p:nvPr/>
        </p:nvSpPr>
        <p:spPr>
          <a:xfrm>
            <a:off x="1168978" y="880513"/>
            <a:ext cx="7523460" cy="497316"/>
          </a:xfrm>
          <a:prstGeom prst="rect">
            <a:avLst/>
          </a:prstGeom>
          <a:noFill/>
        </p:spPr>
        <p:txBody>
          <a:bodyPr wrap="square" rtlCol="0">
            <a:spAutoFit/>
          </a:bodyPr>
          <a:lstStyle/>
          <a:p>
            <a:pPr algn="ctr"/>
            <a:r>
              <a:rPr lang="en-GB" sz="1316">
                <a:solidFill>
                  <a:schemeClr val="bg1"/>
                </a:solidFill>
              </a:rPr>
              <a:t>Syed Zayyan Masud</a:t>
            </a:r>
            <a:r>
              <a:rPr lang="en-GB" sz="1316" baseline="30000">
                <a:solidFill>
                  <a:schemeClr val="bg1"/>
                </a:solidFill>
              </a:rPr>
              <a:t>1</a:t>
            </a:r>
            <a:r>
              <a:rPr lang="en-GB" sz="1316">
                <a:solidFill>
                  <a:schemeClr val="bg1"/>
                </a:solidFill>
              </a:rPr>
              <a:t>, Theo Redfern-Nichols</a:t>
            </a:r>
            <a:r>
              <a:rPr lang="en-GB" sz="1316" baseline="30000">
                <a:solidFill>
                  <a:schemeClr val="bg1"/>
                </a:solidFill>
              </a:rPr>
              <a:t>1</a:t>
            </a:r>
            <a:r>
              <a:rPr lang="en-GB" sz="1316">
                <a:solidFill>
                  <a:schemeClr val="bg1"/>
                </a:solidFill>
              </a:rPr>
              <a:t>, and Graham Ladds</a:t>
            </a:r>
            <a:r>
              <a:rPr lang="en-GB" sz="1316" baseline="30000">
                <a:solidFill>
                  <a:schemeClr val="bg1"/>
                </a:solidFill>
              </a:rPr>
              <a:t>1</a:t>
            </a:r>
          </a:p>
          <a:p>
            <a:pPr algn="ctr"/>
            <a:r>
              <a:rPr lang="en-GB" sz="1316" baseline="30000">
                <a:solidFill>
                  <a:schemeClr val="bg1"/>
                </a:solidFill>
              </a:rPr>
              <a:t>1</a:t>
            </a:r>
            <a:r>
              <a:rPr lang="en-GB" sz="1316">
                <a:solidFill>
                  <a:schemeClr val="bg1"/>
                </a:solidFill>
              </a:rPr>
              <a:t>Department of Pharmacology, University of Cambridge, UK</a:t>
            </a:r>
          </a:p>
        </p:txBody>
      </p:sp>
      <p:pic>
        <p:nvPicPr>
          <p:cNvPr id="43" name="Picture 42">
            <a:extLst>
              <a:ext uri="{FF2B5EF4-FFF2-40B4-BE49-F238E27FC236}">
                <a16:creationId xmlns:a16="http://schemas.microsoft.com/office/drawing/2014/main" id="{2639C78F-7EC7-304D-833B-7678CC4AB764}"/>
              </a:ext>
            </a:extLst>
          </p:cNvPr>
          <p:cNvPicPr>
            <a:picLocks noChangeAspect="1"/>
          </p:cNvPicPr>
          <p:nvPr/>
        </p:nvPicPr>
        <p:blipFill>
          <a:blip r:embed="rId3"/>
          <a:stretch>
            <a:fillRect/>
          </a:stretch>
        </p:blipFill>
        <p:spPr>
          <a:xfrm>
            <a:off x="719612" y="196431"/>
            <a:ext cx="696001" cy="874061"/>
          </a:xfrm>
          <a:prstGeom prst="rect">
            <a:avLst/>
          </a:prstGeom>
        </p:spPr>
      </p:pic>
      <p:sp>
        <p:nvSpPr>
          <p:cNvPr id="47" name="Rounded Rectangle 46">
            <a:extLst>
              <a:ext uri="{FF2B5EF4-FFF2-40B4-BE49-F238E27FC236}">
                <a16:creationId xmlns:a16="http://schemas.microsoft.com/office/drawing/2014/main" id="{006BE80A-BF28-8DE5-2DFE-B3546445B3BD}"/>
              </a:ext>
            </a:extLst>
          </p:cNvPr>
          <p:cNvSpPr/>
          <p:nvPr/>
        </p:nvSpPr>
        <p:spPr>
          <a:xfrm rot="10800000" flipV="1">
            <a:off x="237239" y="4027826"/>
            <a:ext cx="4511985" cy="7815712"/>
          </a:xfrm>
          <a:prstGeom prst="roundRect">
            <a:avLst>
              <a:gd name="adj" fmla="val 3359"/>
            </a:avLst>
          </a:prstGeom>
          <a:solidFill>
            <a:schemeClr val="bg1"/>
          </a:solidFill>
          <a:ln w="50800" cmpd="dbl">
            <a:solidFill>
              <a:srgbClr val="94165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GB" sz="837">
              <a:solidFill>
                <a:schemeClr val="tx1"/>
              </a:solidFill>
            </a:endParaRPr>
          </a:p>
        </p:txBody>
      </p:sp>
      <p:sp>
        <p:nvSpPr>
          <p:cNvPr id="4" name="TextBox 3">
            <a:extLst>
              <a:ext uri="{FF2B5EF4-FFF2-40B4-BE49-F238E27FC236}">
                <a16:creationId xmlns:a16="http://schemas.microsoft.com/office/drawing/2014/main" id="{A105D325-2894-6A42-97B6-4CAEB2788010}"/>
              </a:ext>
            </a:extLst>
          </p:cNvPr>
          <p:cNvSpPr txBox="1"/>
          <p:nvPr/>
        </p:nvSpPr>
        <p:spPr>
          <a:xfrm>
            <a:off x="277770" y="1444032"/>
            <a:ext cx="4399130" cy="369332"/>
          </a:xfrm>
          <a:prstGeom prst="rect">
            <a:avLst/>
          </a:prstGeom>
          <a:noFill/>
        </p:spPr>
        <p:txBody>
          <a:bodyPr wrap="square" rtlCol="0">
            <a:spAutoFit/>
          </a:bodyPr>
          <a:lstStyle/>
          <a:p>
            <a:pPr algn="just">
              <a:spcBef>
                <a:spcPts val="1200"/>
              </a:spcBef>
            </a:pPr>
            <a:r>
              <a:rPr lang="en-GB" b="1" kern="100"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rPr>
              <a:t>Abstract</a:t>
            </a:r>
            <a:endParaRPr lang="en-GB" b="1" kern="10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9204F901-368A-9FF9-722E-76914FFA8659}"/>
              </a:ext>
            </a:extLst>
          </p:cNvPr>
          <p:cNvSpPr txBox="1"/>
          <p:nvPr/>
        </p:nvSpPr>
        <p:spPr>
          <a:xfrm>
            <a:off x="242188" y="4041142"/>
            <a:ext cx="3146218" cy="369332"/>
          </a:xfrm>
          <a:prstGeom prst="rect">
            <a:avLst/>
          </a:prstGeom>
          <a:noFill/>
        </p:spPr>
        <p:txBody>
          <a:bodyPr wrap="square" rtlCol="0">
            <a:spAutoFit/>
          </a:bodyPr>
          <a:lstStyle/>
          <a:p>
            <a:r>
              <a:rPr lang="en-GB" b="1" kern="100" dirty="0">
                <a:solidFill>
                  <a:srgbClr val="2F5496"/>
                </a:solidFill>
                <a:latin typeface="Calibri" panose="020F0502020204030204" pitchFamily="34" charset="0"/>
                <a:ea typeface="Times New Roman" panose="02020603050405020304" pitchFamily="18" charset="0"/>
                <a:cs typeface="Times New Roman" panose="02020603050405020304" pitchFamily="18" charset="0"/>
              </a:rPr>
              <a:t>Molecular Data Visualisation</a:t>
            </a:r>
          </a:p>
        </p:txBody>
      </p:sp>
      <p:sp>
        <p:nvSpPr>
          <p:cNvPr id="10" name="TextBox 9">
            <a:extLst>
              <a:ext uri="{FF2B5EF4-FFF2-40B4-BE49-F238E27FC236}">
                <a16:creationId xmlns:a16="http://schemas.microsoft.com/office/drawing/2014/main" id="{5321593E-4C93-1971-C05C-4138CE6A06B6}"/>
              </a:ext>
            </a:extLst>
          </p:cNvPr>
          <p:cNvSpPr txBox="1"/>
          <p:nvPr/>
        </p:nvSpPr>
        <p:spPr>
          <a:xfrm>
            <a:off x="274426" y="1721156"/>
            <a:ext cx="4967472" cy="2123658"/>
          </a:xfrm>
          <a:prstGeom prst="rect">
            <a:avLst/>
          </a:prstGeom>
          <a:noFill/>
        </p:spPr>
        <p:txBody>
          <a:bodyPr wrap="square" rtlCol="0">
            <a:spAutoFit/>
          </a:bodyPr>
          <a:lstStyle/>
          <a:p>
            <a:pPr algn="just"/>
            <a:r>
              <a:rPr lang="en-GB" sz="1100" dirty="0"/>
              <a:t>Cheminformatics has been studied in various forms for almost half a century. During these decades, innovative methods have accelerated drug discovery, while simultaneously reducing the cost. However, programming know-how remains a barrier to entry for most researchers. Therefore, we introduce a static web app for Quantitative Structure-Activity Relationship (QSAR)-in-the-browser, QITB. This app runs all cheminformatics functions solely on the consumer's device, with no external server attached and, on any device, capable of running any modern web browser. QITB allows users to fetch data from external services like ChEMBL or load their data. Following this, data pre-processing, interactive chemical space visualisation and QSAR models allow the user to analyse their molecules to easily search for patterns and predict the activity of novel compounds. The code for this data is Open Source and the web app itself is hosted through GitHub Pages.</a:t>
            </a:r>
          </a:p>
        </p:txBody>
      </p:sp>
      <p:sp>
        <p:nvSpPr>
          <p:cNvPr id="12" name="TextBox 11">
            <a:extLst>
              <a:ext uri="{FF2B5EF4-FFF2-40B4-BE49-F238E27FC236}">
                <a16:creationId xmlns:a16="http://schemas.microsoft.com/office/drawing/2014/main" id="{331DF4F9-D014-82A8-F1EC-CF4555A1397C}"/>
              </a:ext>
            </a:extLst>
          </p:cNvPr>
          <p:cNvSpPr txBox="1"/>
          <p:nvPr/>
        </p:nvSpPr>
        <p:spPr>
          <a:xfrm>
            <a:off x="242188" y="5186952"/>
            <a:ext cx="4371201" cy="307777"/>
          </a:xfrm>
          <a:prstGeom prst="rect">
            <a:avLst/>
          </a:prstGeom>
          <a:noFill/>
        </p:spPr>
        <p:txBody>
          <a:bodyPr wrap="square" rtlCol="0">
            <a:spAutoFit/>
          </a:bodyPr>
          <a:lstStyle/>
          <a:p>
            <a:r>
              <a:rPr lang="en-GB" sz="1400" b="1" kern="100" dirty="0">
                <a:solidFill>
                  <a:srgbClr val="2F5496"/>
                </a:solidFill>
                <a:latin typeface="Calibri" panose="020F0502020204030204" pitchFamily="34" charset="0"/>
                <a:ea typeface="Times New Roman" panose="02020603050405020304" pitchFamily="18" charset="0"/>
                <a:cs typeface="Times New Roman" panose="02020603050405020304" pitchFamily="18" charset="0"/>
              </a:rPr>
              <a:t>Distribution by Activity</a:t>
            </a:r>
            <a:endParaRPr lang="en-GB" b="1" kern="10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3D55EC1D-96E7-E08F-FDB3-08C5400D549B}"/>
              </a:ext>
            </a:extLst>
          </p:cNvPr>
          <p:cNvSpPr txBox="1"/>
          <p:nvPr/>
        </p:nvSpPr>
        <p:spPr>
          <a:xfrm>
            <a:off x="4906903" y="4041142"/>
            <a:ext cx="3999658" cy="369332"/>
          </a:xfrm>
          <a:prstGeom prst="rect">
            <a:avLst/>
          </a:prstGeom>
          <a:noFill/>
        </p:spPr>
        <p:txBody>
          <a:bodyPr wrap="square" rtlCol="0">
            <a:spAutoFit/>
          </a:bodyPr>
          <a:lstStyle/>
          <a:p>
            <a:r>
              <a:rPr lang="en-GB" b="1" kern="100" dirty="0">
                <a:solidFill>
                  <a:srgbClr val="2F5496"/>
                </a:solidFill>
                <a:latin typeface="Calibri" panose="020F0502020204030204" pitchFamily="34" charset="0"/>
                <a:ea typeface="Times New Roman" panose="02020603050405020304" pitchFamily="18" charset="0"/>
                <a:cs typeface="Times New Roman" panose="02020603050405020304" pitchFamily="18" charset="0"/>
              </a:rPr>
              <a:t>Machine Learning</a:t>
            </a:r>
            <a:endParaRPr lang="en-GB" b="1" kern="10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FF984D79-FC04-B648-DAF2-B49B8400380B}"/>
              </a:ext>
            </a:extLst>
          </p:cNvPr>
          <p:cNvSpPr txBox="1"/>
          <p:nvPr/>
        </p:nvSpPr>
        <p:spPr>
          <a:xfrm>
            <a:off x="4917976" y="8895918"/>
            <a:ext cx="3999658" cy="307777"/>
          </a:xfrm>
          <a:prstGeom prst="rect">
            <a:avLst/>
          </a:prstGeom>
          <a:noFill/>
        </p:spPr>
        <p:txBody>
          <a:bodyPr wrap="square" rtlCol="0">
            <a:spAutoFit/>
          </a:bodyPr>
          <a:lstStyle>
            <a:defPPr>
              <a:defRPr lang="en-US"/>
            </a:defPPr>
            <a:lvl1pPr>
              <a:defRPr sz="1400" b="1" kern="100">
                <a:solidFill>
                  <a:srgbClr val="2F5496"/>
                </a:solidFill>
                <a:latin typeface="Calibri" panose="020F0502020204030204" pitchFamily="34" charset="0"/>
                <a:ea typeface="Times New Roman" panose="02020603050405020304" pitchFamily="18" charset="0"/>
                <a:cs typeface="Times New Roman" panose="02020603050405020304" pitchFamily="18" charset="0"/>
              </a:defRPr>
            </a:lvl1pPr>
          </a:lstStyle>
          <a:p>
            <a:r>
              <a:rPr lang="en-GB" dirty="0"/>
              <a:t>Virtual Screening</a:t>
            </a:r>
          </a:p>
        </p:txBody>
      </p:sp>
      <p:sp>
        <p:nvSpPr>
          <p:cNvPr id="23" name="Rounded Rectangle 22">
            <a:extLst>
              <a:ext uri="{FF2B5EF4-FFF2-40B4-BE49-F238E27FC236}">
                <a16:creationId xmlns:a16="http://schemas.microsoft.com/office/drawing/2014/main" id="{B322245F-0573-A97E-15F6-74577A0D7E2B}"/>
              </a:ext>
            </a:extLst>
          </p:cNvPr>
          <p:cNvSpPr/>
          <p:nvPr/>
        </p:nvSpPr>
        <p:spPr>
          <a:xfrm rot="10800000" flipV="1">
            <a:off x="4889440" y="9992535"/>
            <a:ext cx="4492722" cy="1851002"/>
          </a:xfrm>
          <a:prstGeom prst="roundRect">
            <a:avLst>
              <a:gd name="adj" fmla="val 6830"/>
            </a:avLst>
          </a:prstGeom>
          <a:solidFill>
            <a:schemeClr val="bg1"/>
          </a:solidFill>
          <a:ln w="50800" cmpd="dbl">
            <a:solidFill>
              <a:srgbClr val="94165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GB" sz="837">
              <a:solidFill>
                <a:schemeClr val="tx1"/>
              </a:solidFill>
            </a:endParaRPr>
          </a:p>
        </p:txBody>
      </p:sp>
      <p:sp>
        <p:nvSpPr>
          <p:cNvPr id="28" name="TextBox 27">
            <a:extLst>
              <a:ext uri="{FF2B5EF4-FFF2-40B4-BE49-F238E27FC236}">
                <a16:creationId xmlns:a16="http://schemas.microsoft.com/office/drawing/2014/main" id="{EB38CBBB-53C0-0EEF-D928-4C3620820030}"/>
              </a:ext>
            </a:extLst>
          </p:cNvPr>
          <p:cNvSpPr txBox="1"/>
          <p:nvPr/>
        </p:nvSpPr>
        <p:spPr>
          <a:xfrm>
            <a:off x="4906903" y="9978238"/>
            <a:ext cx="3999658" cy="369332"/>
          </a:xfrm>
          <a:prstGeom prst="rect">
            <a:avLst/>
          </a:prstGeom>
          <a:noFill/>
        </p:spPr>
        <p:txBody>
          <a:bodyPr wrap="square" rtlCol="0">
            <a:spAutoFit/>
          </a:bodyPr>
          <a:lstStyle/>
          <a:p>
            <a:r>
              <a:rPr lang="en-GB" b="1" kern="100" dirty="0">
                <a:solidFill>
                  <a:srgbClr val="2F5496"/>
                </a:solidFill>
                <a:latin typeface="Calibri" panose="020F0502020204030204" pitchFamily="34" charset="0"/>
                <a:ea typeface="Times New Roman" panose="02020603050405020304" pitchFamily="18" charset="0"/>
                <a:cs typeface="Times New Roman" panose="02020603050405020304" pitchFamily="18" charset="0"/>
              </a:rPr>
              <a:t>Future Directions</a:t>
            </a:r>
            <a:endParaRPr lang="en-GB" b="1" kern="10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29" name="TextBox 28">
            <a:extLst>
              <a:ext uri="{FF2B5EF4-FFF2-40B4-BE49-F238E27FC236}">
                <a16:creationId xmlns:a16="http://schemas.microsoft.com/office/drawing/2014/main" id="{BFFE3908-4B2A-F9ED-40D0-30757A97940F}"/>
              </a:ext>
            </a:extLst>
          </p:cNvPr>
          <p:cNvSpPr txBox="1"/>
          <p:nvPr/>
        </p:nvSpPr>
        <p:spPr>
          <a:xfrm>
            <a:off x="242188" y="4310989"/>
            <a:ext cx="4443702" cy="938719"/>
          </a:xfrm>
          <a:prstGeom prst="rect">
            <a:avLst/>
          </a:prstGeom>
          <a:noFill/>
        </p:spPr>
        <p:txBody>
          <a:bodyPr wrap="square" rtlCol="0">
            <a:spAutoFit/>
          </a:bodyPr>
          <a:lstStyle/>
          <a:p>
            <a:pPr algn="just"/>
            <a:r>
              <a:rPr lang="en-GB" sz="1100" dirty="0"/>
              <a:t>Researchers may visualise their data or import data for a particular target using the ChEMBL database. Following target selection, data is automatically processed and can be visualised in a variety of ways. Ligands with binding affinity for Adenosine A1 Receptor, obtained from ChEMBL, shall be used to showcase these various visualisations.</a:t>
            </a:r>
          </a:p>
        </p:txBody>
      </p:sp>
      <p:sp>
        <p:nvSpPr>
          <p:cNvPr id="11" name="TextBox 10">
            <a:extLst>
              <a:ext uri="{FF2B5EF4-FFF2-40B4-BE49-F238E27FC236}">
                <a16:creationId xmlns:a16="http://schemas.microsoft.com/office/drawing/2014/main" id="{CF227EE3-C01D-E5ED-BF68-5A2D05B3D8EE}"/>
              </a:ext>
            </a:extLst>
          </p:cNvPr>
          <p:cNvSpPr txBox="1"/>
          <p:nvPr/>
        </p:nvSpPr>
        <p:spPr>
          <a:xfrm>
            <a:off x="4906903" y="10248532"/>
            <a:ext cx="4388549" cy="1615827"/>
          </a:xfrm>
          <a:prstGeom prst="rect">
            <a:avLst/>
          </a:prstGeom>
          <a:noFill/>
        </p:spPr>
        <p:txBody>
          <a:bodyPr wrap="square" rtlCol="0">
            <a:spAutoFit/>
          </a:bodyPr>
          <a:lstStyle/>
          <a:p>
            <a:pPr marL="171450" indent="-171450" algn="just">
              <a:buFont typeface="Arial" panose="020B0604020202020204" pitchFamily="34" charset="0"/>
              <a:buChar char="•"/>
            </a:pPr>
            <a:r>
              <a:rPr lang="en-GB" sz="1100" dirty="0">
                <a:effectLst/>
                <a:latin typeface="Calibri" panose="020F0502020204030204" pitchFamily="34" charset="0"/>
                <a:ea typeface="Times New Roman" panose="02020603050405020304" pitchFamily="18" charset="0"/>
              </a:rPr>
              <a:t>QSAR models have been developed using various deep learning approaches with remarkable results i.e., </a:t>
            </a:r>
            <a:r>
              <a:rPr lang="en-GB" sz="1100" dirty="0" err="1">
                <a:effectLst/>
                <a:latin typeface="Calibri" panose="020F0502020204030204" pitchFamily="34" charset="0"/>
                <a:ea typeface="Times New Roman" panose="02020603050405020304" pitchFamily="18" charset="0"/>
              </a:rPr>
              <a:t>chemprop</a:t>
            </a:r>
            <a:r>
              <a:rPr lang="en-GB" sz="1100" dirty="0">
                <a:effectLst/>
                <a:latin typeface="Calibri" panose="020F0502020204030204" pitchFamily="34" charset="0"/>
                <a:ea typeface="Times New Roman" panose="02020603050405020304" pitchFamily="18" charset="0"/>
              </a:rPr>
              <a:t>. These models could be ported to QITB, and this is possible with the help of projects like the ONNX Web Runtime and TensorFlow JS. </a:t>
            </a:r>
          </a:p>
          <a:p>
            <a:pPr marL="171450" indent="-171450" algn="just">
              <a:buFont typeface="Arial" panose="020B0604020202020204" pitchFamily="34" charset="0"/>
              <a:buChar char="•"/>
            </a:pPr>
            <a:r>
              <a:rPr lang="en-GB" sz="1100" dirty="0">
                <a:effectLst/>
                <a:latin typeface="Calibri" panose="020F0502020204030204" pitchFamily="34" charset="0"/>
                <a:ea typeface="Times New Roman" panose="02020603050405020304" pitchFamily="18" charset="0"/>
              </a:rPr>
              <a:t>Currently, QITB only includes access to </a:t>
            </a:r>
            <a:r>
              <a:rPr lang="en-GB" sz="1100" dirty="0" err="1">
                <a:effectLst/>
                <a:latin typeface="Calibri" panose="020F0502020204030204" pitchFamily="34" charset="0"/>
                <a:ea typeface="Times New Roman" panose="02020603050405020304" pitchFamily="18" charset="0"/>
              </a:rPr>
              <a:t>ChEMBL</a:t>
            </a:r>
            <a:r>
              <a:rPr lang="en-GB" sz="1100" dirty="0">
                <a:latin typeface="Calibri" panose="020F0502020204030204" pitchFamily="34" charset="0"/>
                <a:ea typeface="Times New Roman" panose="02020603050405020304" pitchFamily="18" charset="0"/>
              </a:rPr>
              <a:t>. In the future,</a:t>
            </a:r>
            <a:r>
              <a:rPr lang="en-GB" sz="1100" dirty="0">
                <a:effectLst/>
                <a:latin typeface="Calibri" panose="020F0502020204030204" pitchFamily="34" charset="0"/>
                <a:ea typeface="Times New Roman" panose="02020603050405020304" pitchFamily="18" charset="0"/>
              </a:rPr>
              <a:t> other databases could be added i.e. PubChem, ZINC, </a:t>
            </a:r>
            <a:r>
              <a:rPr lang="en-GB" sz="1100" dirty="0" err="1">
                <a:effectLst/>
                <a:latin typeface="Calibri" panose="020F0502020204030204" pitchFamily="34" charset="0"/>
                <a:ea typeface="Times New Roman" panose="02020603050405020304" pitchFamily="18" charset="0"/>
              </a:rPr>
              <a:t>DrugBank</a:t>
            </a:r>
            <a:r>
              <a:rPr lang="en-GB" sz="1100" dirty="0">
                <a:effectLst/>
                <a:latin typeface="Calibri" panose="020F0502020204030204" pitchFamily="34" charset="0"/>
                <a:ea typeface="Times New Roman" panose="02020603050405020304" pitchFamily="18" charset="0"/>
              </a:rPr>
              <a:t>, </a:t>
            </a:r>
            <a:r>
              <a:rPr lang="en-GB" sz="1100" dirty="0" err="1">
                <a:effectLst/>
                <a:latin typeface="Calibri" panose="020F0502020204030204" pitchFamily="34" charset="0"/>
                <a:ea typeface="Times New Roman" panose="02020603050405020304" pitchFamily="18" charset="0"/>
              </a:rPr>
              <a:t>BindingDB</a:t>
            </a:r>
            <a:r>
              <a:rPr lang="en-GB" sz="1100" dirty="0">
                <a:effectLst/>
                <a:latin typeface="Calibri" panose="020F0502020204030204" pitchFamily="34" charset="0"/>
                <a:ea typeface="Times New Roman" panose="02020603050405020304" pitchFamily="18" charset="0"/>
              </a:rPr>
              <a:t> or </a:t>
            </a:r>
            <a:r>
              <a:rPr lang="en-GB" sz="1100" dirty="0" err="1">
                <a:effectLst/>
                <a:latin typeface="Calibri" panose="020F0502020204030204" pitchFamily="34" charset="0"/>
                <a:ea typeface="Times New Roman" panose="02020603050405020304" pitchFamily="18" charset="0"/>
              </a:rPr>
              <a:t>GPCRdb</a:t>
            </a:r>
            <a:r>
              <a:rPr lang="en-GB" sz="1100" dirty="0">
                <a:effectLst/>
                <a:latin typeface="Calibri" panose="020F0502020204030204" pitchFamily="34" charset="0"/>
                <a:ea typeface="Times New Roman" panose="02020603050405020304" pitchFamily="18" charset="0"/>
              </a:rPr>
              <a:t>. </a:t>
            </a:r>
          </a:p>
          <a:p>
            <a:pPr marL="171450" indent="-171450" algn="just">
              <a:buFont typeface="Arial" panose="020B0604020202020204" pitchFamily="34" charset="0"/>
              <a:buChar char="•"/>
            </a:pPr>
            <a:r>
              <a:rPr lang="en-GB" sz="1100" dirty="0">
                <a:latin typeface="Calibri" panose="020F0502020204030204" pitchFamily="34" charset="0"/>
                <a:ea typeface="Times New Roman" panose="02020603050405020304" pitchFamily="18" charset="0"/>
              </a:rPr>
              <a:t>More file formats </a:t>
            </a:r>
            <a:r>
              <a:rPr lang="en-GB" sz="1100" dirty="0">
                <a:effectLst/>
                <a:latin typeface="Calibri" panose="020F0502020204030204" pitchFamily="34" charset="0"/>
                <a:ea typeface="Times New Roman" panose="02020603050405020304" pitchFamily="18" charset="0"/>
              </a:rPr>
              <a:t>like SDF and PDB files will to be supported for user-provided data. </a:t>
            </a:r>
          </a:p>
        </p:txBody>
      </p:sp>
      <p:pic>
        <p:nvPicPr>
          <p:cNvPr id="70" name="Picture 69" descr="A qr code with a white background&#10;&#10;Description automatically generated">
            <a:extLst>
              <a:ext uri="{FF2B5EF4-FFF2-40B4-BE49-F238E27FC236}">
                <a16:creationId xmlns:a16="http://schemas.microsoft.com/office/drawing/2014/main" id="{C95209E3-F222-E9EA-1FB5-0C2996FCD00D}"/>
              </a:ext>
            </a:extLst>
          </p:cNvPr>
          <p:cNvPicPr>
            <a:picLocks noChangeAspect="1"/>
          </p:cNvPicPr>
          <p:nvPr/>
        </p:nvPicPr>
        <p:blipFill>
          <a:blip r:embed="rId4"/>
          <a:stretch>
            <a:fillRect/>
          </a:stretch>
        </p:blipFill>
        <p:spPr>
          <a:xfrm>
            <a:off x="8627615" y="11967003"/>
            <a:ext cx="736345" cy="736345"/>
          </a:xfrm>
          <a:prstGeom prst="rect">
            <a:avLst/>
          </a:prstGeom>
        </p:spPr>
      </p:pic>
      <p:sp>
        <p:nvSpPr>
          <p:cNvPr id="71" name="TextBox 70">
            <a:extLst>
              <a:ext uri="{FF2B5EF4-FFF2-40B4-BE49-F238E27FC236}">
                <a16:creationId xmlns:a16="http://schemas.microsoft.com/office/drawing/2014/main" id="{F94A12E6-BD00-D67E-78C1-3E23BD73ED3D}"/>
              </a:ext>
            </a:extLst>
          </p:cNvPr>
          <p:cNvSpPr txBox="1"/>
          <p:nvPr/>
        </p:nvSpPr>
        <p:spPr>
          <a:xfrm>
            <a:off x="4921407" y="4310989"/>
            <a:ext cx="4321875" cy="769441"/>
          </a:xfrm>
          <a:prstGeom prst="rect">
            <a:avLst/>
          </a:prstGeom>
          <a:noFill/>
        </p:spPr>
        <p:txBody>
          <a:bodyPr wrap="square" rtlCol="0">
            <a:spAutoFit/>
          </a:bodyPr>
          <a:lstStyle/>
          <a:p>
            <a:pPr algn="just"/>
            <a:r>
              <a:rPr lang="en-GB" sz="1100" dirty="0"/>
              <a:t>QITB allows for machine learning-based prediction of ligand activity. Using the Scikit-Learn library, a Random Forest model is trained on the web browser using Pyodide. The model is evaluated with a 10-fold, </a:t>
            </a:r>
          </a:p>
          <a:p>
            <a:pPr algn="just"/>
            <a:r>
              <a:rPr lang="en-GB" sz="1100" dirty="0"/>
              <a:t>using the A1R ChEMBL data as input with Morgan (ECFP4) Fingerprints.</a:t>
            </a:r>
          </a:p>
        </p:txBody>
      </p:sp>
      <p:sp>
        <p:nvSpPr>
          <p:cNvPr id="79" name="TextBox 78">
            <a:extLst>
              <a:ext uri="{FF2B5EF4-FFF2-40B4-BE49-F238E27FC236}">
                <a16:creationId xmlns:a16="http://schemas.microsoft.com/office/drawing/2014/main" id="{06F1173F-C9B0-D7AE-5071-7E5F8AEABD0B}"/>
              </a:ext>
            </a:extLst>
          </p:cNvPr>
          <p:cNvSpPr txBox="1"/>
          <p:nvPr/>
        </p:nvSpPr>
        <p:spPr>
          <a:xfrm>
            <a:off x="4917976" y="9104295"/>
            <a:ext cx="4321875" cy="769441"/>
          </a:xfrm>
          <a:prstGeom prst="rect">
            <a:avLst/>
          </a:prstGeom>
          <a:noFill/>
        </p:spPr>
        <p:txBody>
          <a:bodyPr wrap="square" rtlCol="0">
            <a:spAutoFit/>
          </a:bodyPr>
          <a:lstStyle/>
          <a:p>
            <a:pPr algn="just"/>
            <a:r>
              <a:rPr lang="en-GB" sz="1100" dirty="0"/>
              <a:t>Once trained, a model can be used to predict activity for batches of molecules with a user-provided CSV file. The screened molecules can be further sampled using a Genetic Algorithm with a function named Coverage Score. [2]</a:t>
            </a:r>
          </a:p>
        </p:txBody>
      </p:sp>
      <p:sp>
        <p:nvSpPr>
          <p:cNvPr id="193" name="TextBox 192">
            <a:extLst>
              <a:ext uri="{FF2B5EF4-FFF2-40B4-BE49-F238E27FC236}">
                <a16:creationId xmlns:a16="http://schemas.microsoft.com/office/drawing/2014/main" id="{9B1DBD38-4A11-E098-B13C-6C602447DB2D}"/>
              </a:ext>
            </a:extLst>
          </p:cNvPr>
          <p:cNvSpPr txBox="1"/>
          <p:nvPr/>
        </p:nvSpPr>
        <p:spPr>
          <a:xfrm>
            <a:off x="2971800" y="10029621"/>
            <a:ext cx="1784160" cy="1954381"/>
          </a:xfrm>
          <a:prstGeom prst="rect">
            <a:avLst/>
          </a:prstGeom>
          <a:noFill/>
        </p:spPr>
        <p:txBody>
          <a:bodyPr wrap="square" rtlCol="0">
            <a:spAutoFit/>
          </a:bodyPr>
          <a:lstStyle/>
          <a:p>
            <a:pPr algn="just"/>
            <a:r>
              <a:rPr lang="en-GB" sz="1100" dirty="0"/>
              <a:t>The Matched Molecular Series technique allows identification of molecules differing by only single chemical transformations. This can be useful to identify activity cliffs, where small molecular changes can lead to large changes in activity (pKi in this case). [1]</a:t>
            </a:r>
          </a:p>
          <a:p>
            <a:pPr algn="just"/>
            <a:endParaRPr lang="en-GB" sz="1100" dirty="0"/>
          </a:p>
        </p:txBody>
      </p:sp>
      <p:sp>
        <p:nvSpPr>
          <p:cNvPr id="203" name="TextBox 202">
            <a:extLst>
              <a:ext uri="{FF2B5EF4-FFF2-40B4-BE49-F238E27FC236}">
                <a16:creationId xmlns:a16="http://schemas.microsoft.com/office/drawing/2014/main" id="{F78F6278-B1F5-B083-DEFE-F74AEE79D1C2}"/>
              </a:ext>
            </a:extLst>
          </p:cNvPr>
          <p:cNvSpPr txBox="1"/>
          <p:nvPr/>
        </p:nvSpPr>
        <p:spPr>
          <a:xfrm>
            <a:off x="4921407" y="5347416"/>
            <a:ext cx="1527706" cy="1785104"/>
          </a:xfrm>
          <a:prstGeom prst="rect">
            <a:avLst/>
          </a:prstGeom>
          <a:noFill/>
        </p:spPr>
        <p:txBody>
          <a:bodyPr wrap="square" rtlCol="0">
            <a:spAutoFit/>
          </a:bodyPr>
          <a:lstStyle/>
          <a:p>
            <a:pPr algn="just"/>
            <a:r>
              <a:rPr lang="en-GB" sz="1100" dirty="0"/>
              <a:t>Once all the folds are tested, each can be investigated with a correlation plot. The x-axis shows the experimental activity (pKi) from the test set data, while the y-axis represents the model’s prediction. </a:t>
            </a:r>
          </a:p>
        </p:txBody>
      </p:sp>
      <p:pic>
        <p:nvPicPr>
          <p:cNvPr id="205" name="Graphic 204">
            <a:extLst>
              <a:ext uri="{FF2B5EF4-FFF2-40B4-BE49-F238E27FC236}">
                <a16:creationId xmlns:a16="http://schemas.microsoft.com/office/drawing/2014/main" id="{41D25F06-81BB-DAC2-454E-46EDD26716E4}"/>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r="11340" b="5914"/>
          <a:stretch/>
        </p:blipFill>
        <p:spPr>
          <a:xfrm>
            <a:off x="4886438" y="7088391"/>
            <a:ext cx="2586084" cy="1756959"/>
          </a:xfrm>
          <a:prstGeom prst="rect">
            <a:avLst/>
          </a:prstGeom>
        </p:spPr>
      </p:pic>
      <p:sp>
        <p:nvSpPr>
          <p:cNvPr id="206" name="TextBox 205">
            <a:extLst>
              <a:ext uri="{FF2B5EF4-FFF2-40B4-BE49-F238E27FC236}">
                <a16:creationId xmlns:a16="http://schemas.microsoft.com/office/drawing/2014/main" id="{0DC41DD7-B53C-F8F1-3D27-A8135E1F9BBB}"/>
              </a:ext>
            </a:extLst>
          </p:cNvPr>
          <p:cNvSpPr txBox="1"/>
          <p:nvPr/>
        </p:nvSpPr>
        <p:spPr>
          <a:xfrm>
            <a:off x="6082822" y="8758551"/>
            <a:ext cx="573981" cy="230832"/>
          </a:xfrm>
          <a:prstGeom prst="rect">
            <a:avLst/>
          </a:prstGeom>
          <a:noFill/>
        </p:spPr>
        <p:txBody>
          <a:bodyPr wrap="square" rtlCol="0">
            <a:spAutoFit/>
          </a:bodyPr>
          <a:lstStyle/>
          <a:p>
            <a:r>
              <a:rPr lang="en-GB" sz="900" dirty="0"/>
              <a:t>Folds</a:t>
            </a:r>
            <a:endParaRPr lang="en-GB" sz="800" dirty="0"/>
          </a:p>
        </p:txBody>
      </p:sp>
      <p:sp>
        <p:nvSpPr>
          <p:cNvPr id="207" name="TextBox 206">
            <a:extLst>
              <a:ext uri="{FF2B5EF4-FFF2-40B4-BE49-F238E27FC236}">
                <a16:creationId xmlns:a16="http://schemas.microsoft.com/office/drawing/2014/main" id="{944EF946-A68F-395A-112B-DE1E954E99A8}"/>
              </a:ext>
            </a:extLst>
          </p:cNvPr>
          <p:cNvSpPr txBox="1"/>
          <p:nvPr/>
        </p:nvSpPr>
        <p:spPr>
          <a:xfrm>
            <a:off x="7135800" y="6988363"/>
            <a:ext cx="573981" cy="200055"/>
          </a:xfrm>
          <a:prstGeom prst="rect">
            <a:avLst/>
          </a:prstGeom>
          <a:noFill/>
        </p:spPr>
        <p:txBody>
          <a:bodyPr wrap="square" rtlCol="0">
            <a:spAutoFit/>
          </a:bodyPr>
          <a:lstStyle/>
          <a:p>
            <a:r>
              <a:rPr lang="en-GB" sz="700" dirty="0"/>
              <a:t>MAE</a:t>
            </a:r>
          </a:p>
        </p:txBody>
      </p:sp>
      <p:sp>
        <p:nvSpPr>
          <p:cNvPr id="208" name="TextBox 207">
            <a:extLst>
              <a:ext uri="{FF2B5EF4-FFF2-40B4-BE49-F238E27FC236}">
                <a16:creationId xmlns:a16="http://schemas.microsoft.com/office/drawing/2014/main" id="{5EE482D0-928D-07B1-20DC-7449AE20A509}"/>
              </a:ext>
            </a:extLst>
          </p:cNvPr>
          <p:cNvSpPr txBox="1"/>
          <p:nvPr/>
        </p:nvSpPr>
        <p:spPr>
          <a:xfrm>
            <a:off x="7225938" y="7061635"/>
            <a:ext cx="573981" cy="200055"/>
          </a:xfrm>
          <a:prstGeom prst="rect">
            <a:avLst/>
          </a:prstGeom>
          <a:noFill/>
        </p:spPr>
        <p:txBody>
          <a:bodyPr wrap="square" rtlCol="0">
            <a:spAutoFit/>
          </a:bodyPr>
          <a:lstStyle/>
          <a:p>
            <a:r>
              <a:rPr lang="en-GB" sz="700" dirty="0"/>
              <a:t>R</a:t>
            </a:r>
            <a:r>
              <a:rPr lang="en-GB" sz="700" baseline="30000" dirty="0"/>
              <a:t>2</a:t>
            </a:r>
          </a:p>
        </p:txBody>
      </p:sp>
      <p:sp>
        <p:nvSpPr>
          <p:cNvPr id="209" name="TextBox 208">
            <a:extLst>
              <a:ext uri="{FF2B5EF4-FFF2-40B4-BE49-F238E27FC236}">
                <a16:creationId xmlns:a16="http://schemas.microsoft.com/office/drawing/2014/main" id="{D0F20A75-2ECE-2AB2-1ABE-947DD002534C}"/>
              </a:ext>
            </a:extLst>
          </p:cNvPr>
          <p:cNvSpPr txBox="1"/>
          <p:nvPr/>
        </p:nvSpPr>
        <p:spPr>
          <a:xfrm>
            <a:off x="7395252" y="7176547"/>
            <a:ext cx="1887896" cy="1785104"/>
          </a:xfrm>
          <a:prstGeom prst="rect">
            <a:avLst/>
          </a:prstGeom>
          <a:noFill/>
        </p:spPr>
        <p:txBody>
          <a:bodyPr wrap="square" rtlCol="0">
            <a:spAutoFit/>
          </a:bodyPr>
          <a:lstStyle/>
          <a:p>
            <a:pPr algn="just"/>
            <a:r>
              <a:rPr lang="en-GB" sz="1100" dirty="0"/>
              <a:t>The Mean Absolute Error (MAE), and the correlation coefficient R</a:t>
            </a:r>
            <a:r>
              <a:rPr lang="en-GB" sz="1100" baseline="30000" dirty="0"/>
              <a:t>2</a:t>
            </a:r>
            <a:r>
              <a:rPr lang="en-GB" sz="1100" dirty="0"/>
              <a:t> can be calculated for each fold from the correlation plot above. QITB then displays these statistics (R</a:t>
            </a:r>
            <a:r>
              <a:rPr lang="en-GB" sz="1100" baseline="30000" dirty="0"/>
              <a:t>2</a:t>
            </a:r>
            <a:r>
              <a:rPr lang="en-GB" sz="1100" dirty="0"/>
              <a:t> in blue, MAE in red) for all folds. This helps assess the performance of the models. </a:t>
            </a:r>
          </a:p>
        </p:txBody>
      </p:sp>
      <p:pic>
        <p:nvPicPr>
          <p:cNvPr id="3" name="Graphic 2">
            <a:extLst>
              <a:ext uri="{FF2B5EF4-FFF2-40B4-BE49-F238E27FC236}">
                <a16:creationId xmlns:a16="http://schemas.microsoft.com/office/drawing/2014/main" id="{ABF7F750-B14C-2F98-4BDA-BC30AAE79981}"/>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1175" r="8788" b="5594"/>
          <a:stretch/>
        </p:blipFill>
        <p:spPr>
          <a:xfrm>
            <a:off x="6449113" y="5388249"/>
            <a:ext cx="2883361" cy="1662832"/>
          </a:xfrm>
          <a:prstGeom prst="rect">
            <a:avLst/>
          </a:prstGeom>
        </p:spPr>
      </p:pic>
      <p:grpSp>
        <p:nvGrpSpPr>
          <p:cNvPr id="19" name="Group 18">
            <a:extLst>
              <a:ext uri="{FF2B5EF4-FFF2-40B4-BE49-F238E27FC236}">
                <a16:creationId xmlns:a16="http://schemas.microsoft.com/office/drawing/2014/main" id="{3AC3E8BB-559C-13B7-AE05-1D1C56BEDE0B}"/>
              </a:ext>
            </a:extLst>
          </p:cNvPr>
          <p:cNvGrpSpPr>
            <a:grpSpLocks noChangeAspect="1"/>
          </p:cNvGrpSpPr>
          <p:nvPr/>
        </p:nvGrpSpPr>
        <p:grpSpPr>
          <a:xfrm>
            <a:off x="2110738" y="7405197"/>
            <a:ext cx="2613633" cy="1980000"/>
            <a:chOff x="1760691" y="7440196"/>
            <a:chExt cx="2872038" cy="2175757"/>
          </a:xfrm>
        </p:grpSpPr>
        <p:pic>
          <p:nvPicPr>
            <p:cNvPr id="181" name="Graphic 180">
              <a:extLst>
                <a:ext uri="{FF2B5EF4-FFF2-40B4-BE49-F238E27FC236}">
                  <a16:creationId xmlns:a16="http://schemas.microsoft.com/office/drawing/2014/main" id="{FD53704A-6A72-C7BE-1254-D37F01AAE5C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760691" y="7796236"/>
              <a:ext cx="2872038" cy="1819717"/>
            </a:xfrm>
            <a:prstGeom prst="rect">
              <a:avLst/>
            </a:prstGeom>
          </p:spPr>
        </p:pic>
        <p:pic>
          <p:nvPicPr>
            <p:cNvPr id="184" name="Picture 183" descr="A structure of a chemical formula&#10;&#10;Description automatically generated">
              <a:extLst>
                <a:ext uri="{FF2B5EF4-FFF2-40B4-BE49-F238E27FC236}">
                  <a16:creationId xmlns:a16="http://schemas.microsoft.com/office/drawing/2014/main" id="{A5CBEF19-A3AA-1FCC-609A-0BB4EE1BEAA1}"/>
                </a:ext>
              </a:extLst>
            </p:cNvPr>
            <p:cNvPicPr>
              <a:picLocks noChangeAspect="1"/>
            </p:cNvPicPr>
            <p:nvPr/>
          </p:nvPicPr>
          <p:blipFill>
            <a:blip r:embed="rId11"/>
            <a:stretch>
              <a:fillRect/>
            </a:stretch>
          </p:blipFill>
          <p:spPr>
            <a:xfrm>
              <a:off x="3631611" y="7440196"/>
              <a:ext cx="883568" cy="567559"/>
            </a:xfrm>
            <a:prstGeom prst="rect">
              <a:avLst/>
            </a:prstGeom>
          </p:spPr>
        </p:pic>
        <p:cxnSp>
          <p:nvCxnSpPr>
            <p:cNvPr id="186" name="Straight Arrow Connector 185">
              <a:extLst>
                <a:ext uri="{FF2B5EF4-FFF2-40B4-BE49-F238E27FC236}">
                  <a16:creationId xmlns:a16="http://schemas.microsoft.com/office/drawing/2014/main" id="{FD19EE1B-E202-7EF0-12BE-6CF734BEAA12}"/>
                </a:ext>
              </a:extLst>
            </p:cNvPr>
            <p:cNvCxnSpPr>
              <a:cxnSpLocks/>
              <a:stCxn id="184" idx="2"/>
            </p:cNvCxnSpPr>
            <p:nvPr/>
          </p:nvCxnSpPr>
          <p:spPr>
            <a:xfrm flipH="1">
              <a:off x="3969395" y="8007755"/>
              <a:ext cx="104000" cy="370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1" name="Picture 20" descr="A structure of a molecule&#10;&#10;Description automatically generated">
              <a:extLst>
                <a:ext uri="{FF2B5EF4-FFF2-40B4-BE49-F238E27FC236}">
                  <a16:creationId xmlns:a16="http://schemas.microsoft.com/office/drawing/2014/main" id="{4A7671AA-9311-B1EB-81D4-DEF8B91A6F71}"/>
                </a:ext>
              </a:extLst>
            </p:cNvPr>
            <p:cNvPicPr>
              <a:picLocks noChangeAspect="1"/>
            </p:cNvPicPr>
            <p:nvPr/>
          </p:nvPicPr>
          <p:blipFill>
            <a:blip r:embed="rId12"/>
            <a:stretch>
              <a:fillRect/>
            </a:stretch>
          </p:blipFill>
          <p:spPr>
            <a:xfrm>
              <a:off x="2757133" y="7922233"/>
              <a:ext cx="757685" cy="372010"/>
            </a:xfrm>
            <a:prstGeom prst="rect">
              <a:avLst/>
            </a:prstGeom>
          </p:spPr>
        </p:pic>
        <p:cxnSp>
          <p:nvCxnSpPr>
            <p:cNvPr id="24" name="Straight Arrow Connector 23">
              <a:extLst>
                <a:ext uri="{FF2B5EF4-FFF2-40B4-BE49-F238E27FC236}">
                  <a16:creationId xmlns:a16="http://schemas.microsoft.com/office/drawing/2014/main" id="{845CB131-EF6B-F77A-FA8C-8563D87C4D50}"/>
                </a:ext>
              </a:extLst>
            </p:cNvPr>
            <p:cNvCxnSpPr>
              <a:cxnSpLocks/>
              <a:stCxn id="21" idx="2"/>
            </p:cNvCxnSpPr>
            <p:nvPr/>
          </p:nvCxnSpPr>
          <p:spPr>
            <a:xfrm flipH="1">
              <a:off x="2757133" y="8294243"/>
              <a:ext cx="378843" cy="1811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1" name="Picture 30" descr="A structure of a molecule&#10;&#10;Description automatically generated">
              <a:extLst>
                <a:ext uri="{FF2B5EF4-FFF2-40B4-BE49-F238E27FC236}">
                  <a16:creationId xmlns:a16="http://schemas.microsoft.com/office/drawing/2014/main" id="{94B0B4B2-52A1-EB96-B378-F9DEC4DC7840}"/>
                </a:ext>
              </a:extLst>
            </p:cNvPr>
            <p:cNvPicPr>
              <a:picLocks noChangeAspect="1"/>
            </p:cNvPicPr>
            <p:nvPr/>
          </p:nvPicPr>
          <p:blipFill>
            <a:blip r:embed="rId13"/>
            <a:stretch>
              <a:fillRect/>
            </a:stretch>
          </p:blipFill>
          <p:spPr>
            <a:xfrm>
              <a:off x="2054226" y="8906082"/>
              <a:ext cx="553172" cy="448518"/>
            </a:xfrm>
            <a:prstGeom prst="rect">
              <a:avLst/>
            </a:prstGeom>
          </p:spPr>
        </p:pic>
        <p:cxnSp>
          <p:nvCxnSpPr>
            <p:cNvPr id="32" name="Straight Arrow Connector 31">
              <a:extLst>
                <a:ext uri="{FF2B5EF4-FFF2-40B4-BE49-F238E27FC236}">
                  <a16:creationId xmlns:a16="http://schemas.microsoft.com/office/drawing/2014/main" id="{6731FF9F-1BF6-D669-ED57-E7FECB4E37BE}"/>
                </a:ext>
              </a:extLst>
            </p:cNvPr>
            <p:cNvCxnSpPr>
              <a:cxnSpLocks/>
            </p:cNvCxnSpPr>
            <p:nvPr/>
          </p:nvCxnSpPr>
          <p:spPr>
            <a:xfrm flipV="1">
              <a:off x="2330450" y="8883414"/>
              <a:ext cx="245200" cy="147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pic>
        <p:nvPicPr>
          <p:cNvPr id="40" name="Graphic 39">
            <a:extLst>
              <a:ext uri="{FF2B5EF4-FFF2-40B4-BE49-F238E27FC236}">
                <a16:creationId xmlns:a16="http://schemas.microsoft.com/office/drawing/2014/main" id="{3624C723-F096-6B53-5ACC-EA30AE3C8135}"/>
              </a:ext>
            </a:extLst>
          </p:cNvPr>
          <p:cNvPicPr>
            <a:picLocks noChangeAspect="1"/>
          </p:cNvPicPr>
          <p:nvPr/>
        </p:nvPicPr>
        <p:blipFill rotWithShape="1">
          <a:blip r:embed="rId14">
            <a:extLst>
              <a:ext uri="{96DAC541-7B7A-43D3-8B79-37D633B846F1}">
                <asvg:svgBlip xmlns:asvg="http://schemas.microsoft.com/office/drawing/2016/SVG/main" r:embed="rId15"/>
              </a:ext>
            </a:extLst>
          </a:blip>
          <a:srcRect r="11302" b="1657"/>
          <a:stretch/>
        </p:blipFill>
        <p:spPr>
          <a:xfrm>
            <a:off x="296768" y="5430988"/>
            <a:ext cx="2550545" cy="1855333"/>
          </a:xfrm>
          <a:prstGeom prst="rect">
            <a:avLst/>
          </a:prstGeom>
        </p:spPr>
      </p:pic>
      <p:pic>
        <p:nvPicPr>
          <p:cNvPr id="7" name="Picture 6" descr="A diagram of a data flow&#10;&#10;Description automatically generated">
            <a:extLst>
              <a:ext uri="{FF2B5EF4-FFF2-40B4-BE49-F238E27FC236}">
                <a16:creationId xmlns:a16="http://schemas.microsoft.com/office/drawing/2014/main" id="{ECA38060-9216-A509-E90F-B1B59D9D6BFC}"/>
              </a:ext>
            </a:extLst>
          </p:cNvPr>
          <p:cNvPicPr>
            <a:picLocks noChangeAspect="1"/>
          </p:cNvPicPr>
          <p:nvPr/>
        </p:nvPicPr>
        <p:blipFill>
          <a:blip r:embed="rId16"/>
          <a:stretch>
            <a:fillRect/>
          </a:stretch>
        </p:blipFill>
        <p:spPr>
          <a:xfrm>
            <a:off x="5436992" y="1538869"/>
            <a:ext cx="3656208" cy="2334098"/>
          </a:xfrm>
          <a:prstGeom prst="rect">
            <a:avLst/>
          </a:prstGeom>
        </p:spPr>
      </p:pic>
      <p:sp>
        <p:nvSpPr>
          <p:cNvPr id="9" name="TextBox 8">
            <a:extLst>
              <a:ext uri="{FF2B5EF4-FFF2-40B4-BE49-F238E27FC236}">
                <a16:creationId xmlns:a16="http://schemas.microsoft.com/office/drawing/2014/main" id="{615CFE86-D463-5D84-EE31-9443C8672544}"/>
              </a:ext>
            </a:extLst>
          </p:cNvPr>
          <p:cNvSpPr txBox="1"/>
          <p:nvPr/>
        </p:nvSpPr>
        <p:spPr>
          <a:xfrm>
            <a:off x="2738168" y="5381755"/>
            <a:ext cx="1984366" cy="1785104"/>
          </a:xfrm>
          <a:prstGeom prst="rect">
            <a:avLst/>
          </a:prstGeom>
          <a:noFill/>
        </p:spPr>
        <p:txBody>
          <a:bodyPr wrap="square" rtlCol="0">
            <a:spAutoFit/>
          </a:bodyPr>
          <a:lstStyle/>
          <a:p>
            <a:pPr algn="just"/>
            <a:r>
              <a:rPr lang="en-GB" sz="1100" dirty="0"/>
              <a:t>Data can be visualised using an activity distribution histogram. When the activity is binding, the x-axis shows (pKi) of small molecules to A1R, and the y-axis depicts the number of small molecules in each pKi range. This is useful to detect if the data is normally distributed and observe abnormalities.</a:t>
            </a:r>
          </a:p>
        </p:txBody>
      </p:sp>
      <p:sp>
        <p:nvSpPr>
          <p:cNvPr id="13" name="TextBox 12">
            <a:extLst>
              <a:ext uri="{FF2B5EF4-FFF2-40B4-BE49-F238E27FC236}">
                <a16:creationId xmlns:a16="http://schemas.microsoft.com/office/drawing/2014/main" id="{B8BC7D9C-D57B-440E-B95A-FA0C3DACF354}"/>
              </a:ext>
            </a:extLst>
          </p:cNvPr>
          <p:cNvSpPr txBox="1"/>
          <p:nvPr/>
        </p:nvSpPr>
        <p:spPr>
          <a:xfrm>
            <a:off x="242188" y="7429421"/>
            <a:ext cx="1869181" cy="2462213"/>
          </a:xfrm>
          <a:prstGeom prst="rect">
            <a:avLst/>
          </a:prstGeom>
          <a:noFill/>
        </p:spPr>
        <p:txBody>
          <a:bodyPr wrap="square" rtlCol="0">
            <a:spAutoFit/>
          </a:bodyPr>
          <a:lstStyle/>
          <a:p>
            <a:pPr algn="just"/>
            <a:r>
              <a:rPr lang="en-GB" sz="1100" dirty="0"/>
              <a:t>Conversion of SMILES into Morgan fingerprints (ECFP4), allows principal component analysis (PCA) to organise molecules based on their similarity to each other. Here, axes indicate the two reduced dimensions from the PCA calculation. This could be useful to observe the diversity in the data and to recognise possible trends with the activity measurement of interest.</a:t>
            </a:r>
          </a:p>
        </p:txBody>
      </p:sp>
      <p:sp>
        <p:nvSpPr>
          <p:cNvPr id="22" name="TextBox 21">
            <a:extLst>
              <a:ext uri="{FF2B5EF4-FFF2-40B4-BE49-F238E27FC236}">
                <a16:creationId xmlns:a16="http://schemas.microsoft.com/office/drawing/2014/main" id="{500923BF-5CA6-6FD0-88CE-12424F1377B5}"/>
              </a:ext>
            </a:extLst>
          </p:cNvPr>
          <p:cNvSpPr txBox="1"/>
          <p:nvPr/>
        </p:nvSpPr>
        <p:spPr>
          <a:xfrm>
            <a:off x="242188" y="9855151"/>
            <a:ext cx="2281336" cy="307777"/>
          </a:xfrm>
          <a:prstGeom prst="rect">
            <a:avLst/>
          </a:prstGeom>
          <a:noFill/>
        </p:spPr>
        <p:txBody>
          <a:bodyPr wrap="square" rtlCol="0">
            <a:spAutoFit/>
          </a:bodyPr>
          <a:lstStyle/>
          <a:p>
            <a:r>
              <a:rPr lang="en-GB" sz="1400" b="1" kern="100" dirty="0">
                <a:solidFill>
                  <a:srgbClr val="2F5496"/>
                </a:solidFill>
                <a:latin typeface="Calibri" panose="020F0502020204030204" pitchFamily="34" charset="0"/>
                <a:ea typeface="Times New Roman" panose="02020603050405020304" pitchFamily="18" charset="0"/>
                <a:cs typeface="Times New Roman" panose="02020603050405020304" pitchFamily="18" charset="0"/>
              </a:rPr>
              <a:t>Matched Molecular Series</a:t>
            </a:r>
            <a:endParaRPr lang="en-GB" sz="1400" b="1" kern="10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pic>
        <p:nvPicPr>
          <p:cNvPr id="75" name="Picture 74" descr="A collage of several molecules&#10;&#10;Description automatically generated with medium confidence">
            <a:extLst>
              <a:ext uri="{FF2B5EF4-FFF2-40B4-BE49-F238E27FC236}">
                <a16:creationId xmlns:a16="http://schemas.microsoft.com/office/drawing/2014/main" id="{6E8BB5B7-D2AD-21CF-387C-7333592F471E}"/>
              </a:ext>
            </a:extLst>
          </p:cNvPr>
          <p:cNvPicPr>
            <a:picLocks noChangeAspect="1"/>
          </p:cNvPicPr>
          <p:nvPr/>
        </p:nvPicPr>
        <p:blipFill>
          <a:blip r:embed="rId17"/>
          <a:stretch>
            <a:fillRect/>
          </a:stretch>
        </p:blipFill>
        <p:spPr>
          <a:xfrm>
            <a:off x="300184" y="10204195"/>
            <a:ext cx="2715032" cy="1438234"/>
          </a:xfrm>
          <a:prstGeom prst="rect">
            <a:avLst/>
          </a:prstGeom>
        </p:spPr>
      </p:pic>
      <p:sp>
        <p:nvSpPr>
          <p:cNvPr id="76" name="TextBox 75">
            <a:extLst>
              <a:ext uri="{FF2B5EF4-FFF2-40B4-BE49-F238E27FC236}">
                <a16:creationId xmlns:a16="http://schemas.microsoft.com/office/drawing/2014/main" id="{8EB5D601-C4BE-415E-ACF5-087CA25C73AD}"/>
              </a:ext>
            </a:extLst>
          </p:cNvPr>
          <p:cNvSpPr txBox="1"/>
          <p:nvPr/>
        </p:nvSpPr>
        <p:spPr>
          <a:xfrm>
            <a:off x="242188" y="7214901"/>
            <a:ext cx="4410826" cy="307777"/>
          </a:xfrm>
          <a:prstGeom prst="rect">
            <a:avLst/>
          </a:prstGeom>
          <a:noFill/>
        </p:spPr>
        <p:txBody>
          <a:bodyPr wrap="square" rtlCol="0">
            <a:spAutoFit/>
          </a:bodyPr>
          <a:lstStyle/>
          <a:p>
            <a:r>
              <a:rPr lang="en-GB" sz="1400" b="1" kern="100" dirty="0">
                <a:solidFill>
                  <a:srgbClr val="2F5496"/>
                </a:solidFill>
                <a:latin typeface="Calibri" panose="020F0502020204030204" pitchFamily="34" charset="0"/>
                <a:ea typeface="Times New Roman" panose="02020603050405020304" pitchFamily="18" charset="0"/>
                <a:cs typeface="Times New Roman" panose="02020603050405020304" pitchFamily="18" charset="0"/>
              </a:rPr>
              <a:t>Dimensionality Reduction</a:t>
            </a:r>
            <a:endParaRPr lang="en-GB" sz="1400" b="1" kern="10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80" name="TextBox 79">
            <a:extLst>
              <a:ext uri="{FF2B5EF4-FFF2-40B4-BE49-F238E27FC236}">
                <a16:creationId xmlns:a16="http://schemas.microsoft.com/office/drawing/2014/main" id="{CE539211-D19E-D9B2-3CD1-FEADC4D843ED}"/>
              </a:ext>
            </a:extLst>
          </p:cNvPr>
          <p:cNvSpPr txBox="1"/>
          <p:nvPr/>
        </p:nvSpPr>
        <p:spPr>
          <a:xfrm>
            <a:off x="4921407" y="5104623"/>
            <a:ext cx="3999658" cy="307777"/>
          </a:xfrm>
          <a:prstGeom prst="rect">
            <a:avLst/>
          </a:prstGeom>
          <a:noFill/>
        </p:spPr>
        <p:txBody>
          <a:bodyPr wrap="square" rtlCol="0">
            <a:spAutoFit/>
          </a:bodyPr>
          <a:lstStyle>
            <a:defPPr>
              <a:defRPr lang="en-US"/>
            </a:defPPr>
            <a:lvl1pPr>
              <a:defRPr sz="1400" b="1" kern="100">
                <a:solidFill>
                  <a:srgbClr val="2F5496"/>
                </a:solidFill>
                <a:latin typeface="Calibri" panose="020F0502020204030204" pitchFamily="34" charset="0"/>
                <a:ea typeface="Times New Roman" panose="02020603050405020304" pitchFamily="18" charset="0"/>
                <a:cs typeface="Times New Roman" panose="02020603050405020304" pitchFamily="18" charset="0"/>
              </a:defRPr>
            </a:lvl1pPr>
          </a:lstStyle>
          <a:p>
            <a:r>
              <a:rPr lang="en-GB" dirty="0"/>
              <a:t>Model Performance Evaluation</a:t>
            </a:r>
          </a:p>
        </p:txBody>
      </p:sp>
    </p:spTree>
    <p:extLst>
      <p:ext uri="{BB962C8B-B14F-4D97-AF65-F5344CB8AC3E}">
        <p14:creationId xmlns:p14="http://schemas.microsoft.com/office/powerpoint/2010/main" val="332307088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48703</TotalTime>
  <Words>792</Words>
  <Application>Microsoft Macintosh PowerPoint</Application>
  <PresentationFormat>A3 Paper (297x420 mm)</PresentationFormat>
  <Paragraphs>34</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Abi Pearce</dc:creator>
  <cp:lastModifiedBy>S.Z. Masud</cp:lastModifiedBy>
  <cp:revision>164</cp:revision>
  <cp:lastPrinted>2019-09-03T17:08:30Z</cp:lastPrinted>
  <dcterms:created xsi:type="dcterms:W3CDTF">2019-08-07T13:50:45Z</dcterms:created>
  <dcterms:modified xsi:type="dcterms:W3CDTF">2024-04-13T09:09:36Z</dcterms:modified>
</cp:coreProperties>
</file>

<file path=docProps/thumbnail.jpeg>
</file>